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60" r:id="rId1"/>
  </p:sldMasterIdLst>
  <p:notesMasterIdLst>
    <p:notesMasterId r:id="rId16"/>
  </p:notesMasterIdLst>
  <p:sldIdLst>
    <p:sldId id="256" r:id="rId2"/>
    <p:sldId id="306" r:id="rId3"/>
    <p:sldId id="331" r:id="rId4"/>
    <p:sldId id="330" r:id="rId5"/>
    <p:sldId id="333" r:id="rId6"/>
    <p:sldId id="332" r:id="rId7"/>
    <p:sldId id="313" r:id="rId8"/>
    <p:sldId id="314" r:id="rId9"/>
    <p:sldId id="323" r:id="rId10"/>
    <p:sldId id="324" r:id="rId11"/>
    <p:sldId id="320" r:id="rId12"/>
    <p:sldId id="326" r:id="rId13"/>
    <p:sldId id="328" r:id="rId14"/>
    <p:sldId id="325" r:id="rId15"/>
  </p:sldIdLst>
  <p:sldSz cx="12192000" cy="6858000"/>
  <p:notesSz cx="6721475" cy="9852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Açık Stil 2 - Vurgu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2833802-FEF1-4C79-8D5D-14CF1EAF98D9}" styleName="Açık Stil 2 - Vurgu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A111915-BE36-4E01-A7E5-04B1672EAD32}" styleName="Açık Stil 2 - Vurgu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Açık Stil 2 - Vurgu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Açık Stil 2 - Vurgu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Açık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Açık Stil 2 - Vurgu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301B821-A1FF-4177-AEE7-76D212191A09}" styleName="Orta Stil 1 - Vurgu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A107856-5554-42FB-B03E-39F5DBC370BA}" styleName="Orta Stil 4 - Vurgu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DBED569-4797-4DF1-A0F4-6AAB3CD982D8}" styleName="Açık Stil 3 - Vurgu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Açık Stil 3 - Vurgu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Açık Stil 3 - Vurgu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Orta Stil 1 - Vurgu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Açık Stil 3 - Vurgu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Açık Stil 3 - Vurgu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3447" autoAdjust="0"/>
  </p:normalViewPr>
  <p:slideViewPr>
    <p:cSldViewPr snapToGrid="0" showGuides="1">
      <p:cViewPr varScale="1">
        <p:scale>
          <a:sx n="108" d="100"/>
          <a:sy n="108" d="100"/>
        </p:scale>
        <p:origin x="678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2639" cy="4926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07281" y="0"/>
            <a:ext cx="2912639" cy="4926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88365-8353-4C68-8EFC-11C9A19B63C8}" type="datetimeFigureOut">
              <a:rPr lang="tr-TR" smtClean="0"/>
              <a:t>17.10.2024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76200" y="738188"/>
            <a:ext cx="6569075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72148" y="4679712"/>
            <a:ext cx="5377180" cy="4433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9357714"/>
            <a:ext cx="2912639" cy="4926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07281" y="9357714"/>
            <a:ext cx="2912639" cy="4926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84D8D-A39A-43AC-B607-7F488DB7FDC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58229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84D8D-A39A-43AC-B607-7F488DB7FDCC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022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84D8D-A39A-43AC-B607-7F488DB7FDCC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194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995D04-B38D-4EB1-A797-874A5EEB9D44}" type="datetimeFigureOut">
              <a:rPr lang="tr-TR" smtClean="0"/>
              <a:t>17.10.2024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695373-51B7-456E-AE25-99E23D5134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0651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5E19D0-2F68-483F-8FD5-2136A4ED0382}" type="datetimeFigureOut">
              <a:rPr lang="tr-TR" smtClean="0"/>
              <a:t>17.10.2024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2533A-ECF9-4E8E-9AE2-5299B62086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255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A4D7C2-FBB9-4798-8F4C-CCF5A29FDB96}" type="datetimeFigureOut">
              <a:rPr lang="tr-TR" smtClean="0"/>
              <a:t>17.10.2024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E18AC-0EA1-4994-9AAB-A83CF4CAB3C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358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B3E9A6-3A69-4F4C-9094-670AEA96416A}" type="datetimeFigureOut">
              <a:rPr lang="tr-TR" smtClean="0"/>
              <a:t>17.10.2024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0F2BBA-A5A0-4E21-8E72-530C46534F8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22556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5E19D0-2F68-483F-8FD5-2136A4ED0382}" type="datetimeFigureOut">
              <a:rPr lang="tr-TR" smtClean="0"/>
              <a:t>17.10.2024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72533A-ECF9-4E8E-9AE2-5299B62086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1869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EA15E5-560F-4F73-B793-F1B8CED2CECF}" type="datetimeFigureOut">
              <a:rPr lang="tr-TR" smtClean="0"/>
              <a:t>17.10.2024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15E7A8-5D05-465C-B7F9-074EB61159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9817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C5B6D4-D13B-400E-B176-AF6DFEEF9D9E}" type="datetimeFigureOut">
              <a:rPr lang="tr-TR" smtClean="0"/>
              <a:t>17.10.2024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084FB3-1864-41F0-965B-08DC72EB31B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4346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3C59E9-6B17-4922-A3EB-E218D7EB2560}" type="datetimeFigureOut">
              <a:rPr lang="tr-TR" smtClean="0"/>
              <a:t>17.10.2024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77D94-1C40-458A-ACD6-D753ECA883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2732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8FDADB-676A-4103-AFB2-4FF8768703D5}" type="datetimeFigureOut">
              <a:rPr lang="tr-TR" smtClean="0"/>
              <a:t>17.10.2024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DCB9AC-EC04-4A9B-823B-6223CCAA7F2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452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267ED2A-14ED-4C83-99CE-1472C316CC94}" type="datetimeFigureOut">
              <a:rPr lang="tr-TR" smtClean="0"/>
              <a:t>17.10.2024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BE7C9B-83C9-42AA-9B75-7045837714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899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BC0A8C-FAF3-4717-BBA5-67C23CD1BA50}" type="datetimeFigureOut">
              <a:rPr lang="tr-TR" smtClean="0"/>
              <a:t>17.10.2024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30D28B-A84F-4E20-9AB6-1B819F00CD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7302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85E19D0-2F68-483F-8FD5-2136A4ED0382}" type="datetimeFigureOut">
              <a:rPr lang="tr-TR" smtClean="0"/>
              <a:t>17.10.2024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772533A-ECF9-4E8E-9AE2-5299B620861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4215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kocaeliodm.meb.gov.tr/" TargetMode="External"/><Relationship Id="rId4" Type="http://schemas.openxmlformats.org/officeDocument/2006/relationships/hyperlink" Target="https://ortakyazilisinav.meb.gov.t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dörtgen 10"/>
          <p:cNvSpPr/>
          <p:nvPr/>
        </p:nvSpPr>
        <p:spPr>
          <a:xfrm>
            <a:off x="0" y="-15573"/>
            <a:ext cx="12192000" cy="522842"/>
          </a:xfrm>
          <a:prstGeom prst="rect">
            <a:avLst/>
          </a:prstGeom>
          <a:solidFill>
            <a:srgbClr val="E40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Dikdörtgen 11"/>
          <p:cNvSpPr/>
          <p:nvPr/>
        </p:nvSpPr>
        <p:spPr>
          <a:xfrm>
            <a:off x="0" y="6435022"/>
            <a:ext cx="12192000" cy="422978"/>
          </a:xfrm>
          <a:prstGeom prst="rect">
            <a:avLst/>
          </a:prstGeom>
          <a:solidFill>
            <a:srgbClr val="E40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dirty="0"/>
              <a:t>EKİM 2024</a:t>
            </a: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2928" y="507269"/>
            <a:ext cx="2136550" cy="2127054"/>
          </a:xfrm>
          <a:prstGeom prst="rect">
            <a:avLst/>
          </a:prstGeom>
        </p:spPr>
      </p:pic>
      <p:sp>
        <p:nvSpPr>
          <p:cNvPr id="6" name="Dikdörtgen 5"/>
          <p:cNvSpPr/>
          <p:nvPr/>
        </p:nvSpPr>
        <p:spPr>
          <a:xfrm>
            <a:off x="1528798" y="2634323"/>
            <a:ext cx="913920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ÖLÇME DEĞERLENDİRME UYGULAMALARI</a:t>
            </a:r>
          </a:p>
          <a:p>
            <a:pPr algn="ctr"/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36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ÜLKE VE İL GENELİ </a:t>
            </a:r>
          </a:p>
          <a:p>
            <a:pPr algn="ctr"/>
            <a:r>
              <a:rPr lang="tr-TR" sz="3600" b="1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ORTAK YAZILI SINAVLAR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Emine AZDIKEN\Desktop\Resim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7061" y="-34197"/>
            <a:ext cx="12191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18" y="-34197"/>
            <a:ext cx="1122051" cy="1028700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4CC3E6F1-7BB3-0564-7E74-A33BE7418B93}"/>
              </a:ext>
            </a:extLst>
          </p:cNvPr>
          <p:cNvSpPr txBox="1">
            <a:spLocks/>
          </p:cNvSpPr>
          <p:nvPr/>
        </p:nvSpPr>
        <p:spPr>
          <a:xfrm>
            <a:off x="2365863" y="66310"/>
            <a:ext cx="8156740" cy="827686"/>
          </a:xfrm>
          <a:prstGeom prst="rect">
            <a:avLst/>
          </a:prstGeom>
        </p:spPr>
        <p:txBody>
          <a:bodyPr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EFBB9C7E-023E-2869-5534-D33667BDC92F}"/>
              </a:ext>
            </a:extLst>
          </p:cNvPr>
          <p:cNvSpPr/>
          <p:nvPr/>
        </p:nvSpPr>
        <p:spPr>
          <a:xfrm>
            <a:off x="0" y="6472503"/>
            <a:ext cx="12192000" cy="365761"/>
          </a:xfrm>
          <a:prstGeom prst="rect">
            <a:avLst/>
          </a:prstGeom>
          <a:solidFill>
            <a:srgbClr val="E40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dirty="0"/>
              <a:t>EKİM 2024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04808A3D-64F2-EC52-24E3-C45E152C9446}"/>
              </a:ext>
            </a:extLst>
          </p:cNvPr>
          <p:cNvSpPr txBox="1"/>
          <p:nvPr/>
        </p:nvSpPr>
        <p:spPr>
          <a:xfrm>
            <a:off x="1305170" y="191185"/>
            <a:ext cx="10886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>
                <a:solidFill>
                  <a:schemeClr val="bg1"/>
                </a:solidFill>
              </a:rPr>
              <a:t>ORTAK YAZILI SINAVLAR UYGULAMA TAKVİMİ</a:t>
            </a:r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6A0AEAEB-1B9D-E986-2708-24F03A4CD735}"/>
              </a:ext>
            </a:extLst>
          </p:cNvPr>
          <p:cNvSpPr/>
          <p:nvPr/>
        </p:nvSpPr>
        <p:spPr>
          <a:xfrm>
            <a:off x="237242" y="915495"/>
            <a:ext cx="43408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800" b="1" dirty="0">
                <a:solidFill>
                  <a:srgbClr val="C00000"/>
                </a:solidFill>
              </a:rPr>
              <a:t>SINAV SONRASI SÜREÇ:</a:t>
            </a:r>
            <a:endParaRPr lang="tr-TR" sz="2800" dirty="0"/>
          </a:p>
        </p:txBody>
      </p:sp>
      <p:graphicFrame>
        <p:nvGraphicFramePr>
          <p:cNvPr id="13" name="Tablo 12">
            <a:extLst>
              <a:ext uri="{FF2B5EF4-FFF2-40B4-BE49-F238E27FC236}">
                <a16:creationId xmlns:a16="http://schemas.microsoft.com/office/drawing/2014/main" id="{0B05EC2E-CA2A-1E8F-EC96-5D7D9F682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80576"/>
              </p:ext>
            </p:extLst>
          </p:nvPr>
        </p:nvGraphicFramePr>
        <p:xfrm>
          <a:off x="183119" y="1377648"/>
          <a:ext cx="11771640" cy="3331512"/>
        </p:xfrm>
        <a:graphic>
          <a:graphicData uri="http://schemas.openxmlformats.org/drawingml/2006/table">
            <a:tbl>
              <a:tblPr firstRow="1" bandRow="1" bandCol="1">
                <a:tableStyleId>{F2DE63D5-997A-4646-A377-4702673A728D}</a:tableStyleId>
              </a:tblPr>
              <a:tblGrid>
                <a:gridCol w="7525781">
                  <a:extLst>
                    <a:ext uri="{9D8B030D-6E8A-4147-A177-3AD203B41FA5}">
                      <a16:colId xmlns:a16="http://schemas.microsoft.com/office/drawing/2014/main" val="2446475442"/>
                    </a:ext>
                  </a:extLst>
                </a:gridCol>
                <a:gridCol w="4245859">
                  <a:extLst>
                    <a:ext uri="{9D8B030D-6E8A-4147-A177-3AD203B41FA5}">
                      <a16:colId xmlns:a16="http://schemas.microsoft.com/office/drawing/2014/main" val="480904329"/>
                    </a:ext>
                  </a:extLst>
                </a:gridCol>
              </a:tblGrid>
              <a:tr h="898524">
                <a:tc>
                  <a:txBody>
                    <a:bodyPr/>
                    <a:lstStyle/>
                    <a:p>
                      <a:pPr algn="ctr"/>
                      <a:r>
                        <a:rPr lang="tr-TR" sz="2400" b="0" dirty="0">
                          <a:solidFill>
                            <a:schemeClr val="bg1"/>
                          </a:solidFill>
                        </a:rPr>
                        <a:t>YAPILACAK İŞLEMLER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0" dirty="0">
                          <a:solidFill>
                            <a:schemeClr val="bg1"/>
                          </a:solidFill>
                        </a:rPr>
                        <a:t>SORUMLU BİRİM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0942732"/>
                  </a:ext>
                </a:extLst>
              </a:tr>
              <a:tr h="1216494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tr-TR" sz="2000" dirty="0"/>
                        <a:t>6. Sınıf Matematik Ortak Yazılı Sınav Poşetlerinin İlçe Milli Eğitim Müdürlüklerine Teslimi (</a:t>
                      </a:r>
                      <a:r>
                        <a:rPr lang="tr-TR" sz="2000" b="1" dirty="0">
                          <a:solidFill>
                            <a:srgbClr val="FF0000"/>
                          </a:solidFill>
                        </a:rPr>
                        <a:t>31 Ekim</a:t>
                      </a:r>
                      <a:r>
                        <a:rPr lang="tr-TR" sz="2000" b="1" baseline="0" dirty="0">
                          <a:solidFill>
                            <a:srgbClr val="FF0000"/>
                          </a:solidFill>
                        </a:rPr>
                        <a:t> 2024 Perşembe</a:t>
                      </a:r>
                      <a:r>
                        <a:rPr lang="tr-TR" sz="200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sz="2000" dirty="0"/>
                        <a:t>Okul Müdürlükleri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809031"/>
                  </a:ext>
                </a:extLst>
              </a:tr>
              <a:tr h="1216494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tr-TR" sz="2000" dirty="0"/>
                        <a:t>6. Sınıf Matematik Ortak Yazılı Sınavlarına Ait İlçe Sınav Kutularının Ölçme Değerlendirme Merkezine Teslimi (</a:t>
                      </a:r>
                      <a:r>
                        <a:rPr lang="tr-TR" sz="2000" b="1" dirty="0">
                          <a:solidFill>
                            <a:srgbClr val="FF0000"/>
                          </a:solidFill>
                        </a:rPr>
                        <a:t>1 Kasım </a:t>
                      </a:r>
                      <a:r>
                        <a:rPr lang="tr-TR" sz="2000" b="1" baseline="0" dirty="0">
                          <a:solidFill>
                            <a:srgbClr val="FF0000"/>
                          </a:solidFill>
                        </a:rPr>
                        <a:t>2024 Cuma</a:t>
                      </a:r>
                      <a:r>
                        <a:rPr lang="tr-TR" sz="200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/>
                        <a:t>İlçe Milli Eğitim Müdürlükleri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7081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8067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Emine AZDIKEN\Desktop\Resim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"/>
            <a:ext cx="12191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18" y="-34197"/>
            <a:ext cx="1122051" cy="1028700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4CC3E6F1-7BB3-0564-7E74-A33BE7418B93}"/>
              </a:ext>
            </a:extLst>
          </p:cNvPr>
          <p:cNvSpPr txBox="1">
            <a:spLocks/>
          </p:cNvSpPr>
          <p:nvPr/>
        </p:nvSpPr>
        <p:spPr>
          <a:xfrm>
            <a:off x="2365863" y="66310"/>
            <a:ext cx="8156740" cy="827686"/>
          </a:xfrm>
          <a:prstGeom prst="rect">
            <a:avLst/>
          </a:prstGeom>
        </p:spPr>
        <p:txBody>
          <a:bodyPr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EFBB9C7E-023E-2869-5534-D33667BDC92F}"/>
              </a:ext>
            </a:extLst>
          </p:cNvPr>
          <p:cNvSpPr/>
          <p:nvPr/>
        </p:nvSpPr>
        <p:spPr>
          <a:xfrm>
            <a:off x="0" y="6472503"/>
            <a:ext cx="12192000" cy="365761"/>
          </a:xfrm>
          <a:prstGeom prst="rect">
            <a:avLst/>
          </a:prstGeom>
          <a:solidFill>
            <a:srgbClr val="E40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dirty="0"/>
              <a:t>EKİM 2024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04808A3D-64F2-EC52-24E3-C45E152C9446}"/>
              </a:ext>
            </a:extLst>
          </p:cNvPr>
          <p:cNvSpPr txBox="1"/>
          <p:nvPr/>
        </p:nvSpPr>
        <p:spPr>
          <a:xfrm>
            <a:off x="1305170" y="191185"/>
            <a:ext cx="10886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>
                <a:solidFill>
                  <a:schemeClr val="bg1"/>
                </a:solidFill>
              </a:rPr>
              <a:t>ORTAK YAZILI SINAVLAR</a:t>
            </a:r>
          </a:p>
        </p:txBody>
      </p:sp>
      <p:graphicFrame>
        <p:nvGraphicFramePr>
          <p:cNvPr id="13" name="Tablo 12">
            <a:extLst>
              <a:ext uri="{FF2B5EF4-FFF2-40B4-BE49-F238E27FC236}">
                <a16:creationId xmlns:a16="http://schemas.microsoft.com/office/drawing/2014/main" id="{D23F1A61-0B18-1FA2-4090-14A2CF07A3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957833"/>
              </p:ext>
            </p:extLst>
          </p:nvPr>
        </p:nvGraphicFramePr>
        <p:xfrm>
          <a:off x="183118" y="1185687"/>
          <a:ext cx="11823698" cy="4595474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1823698">
                  <a:extLst>
                    <a:ext uri="{9D8B030D-6E8A-4147-A177-3AD203B41FA5}">
                      <a16:colId xmlns:a16="http://schemas.microsoft.com/office/drawing/2014/main" val="2359867838"/>
                    </a:ext>
                  </a:extLst>
                </a:gridCol>
              </a:tblGrid>
              <a:tr h="70800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b="1" dirty="0">
                          <a:solidFill>
                            <a:srgbClr val="FF0000"/>
                          </a:solidFill>
                        </a:rPr>
                        <a:t>DİKKAT EDİLECEK HUSUSLAR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10654740"/>
                  </a:ext>
                </a:extLst>
              </a:tr>
              <a:tr h="451542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tr-TR" dirty="0"/>
                        <a:t>Okul Poşeti İçindekiler (</a:t>
                      </a:r>
                      <a:r>
                        <a:rPr lang="tr-TR" dirty="0">
                          <a:solidFill>
                            <a:srgbClr val="FF0000"/>
                          </a:solidFill>
                        </a:rPr>
                        <a:t>Öğrencilerin adına basılmış öğrenci CK, salon yoklama listeleri, yedek optikler.</a:t>
                      </a:r>
                      <a:r>
                        <a:rPr lang="tr-TR" dirty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2189521"/>
                  </a:ext>
                </a:extLst>
              </a:tr>
              <a:tr h="451542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tr-TR" dirty="0"/>
                        <a:t>Okul Geri Dönüş Poşeti İçine Konacak Evraklar (</a:t>
                      </a:r>
                      <a:r>
                        <a:rPr lang="tr-TR" dirty="0">
                          <a:solidFill>
                            <a:srgbClr val="FF0000"/>
                          </a:solidFill>
                        </a:rPr>
                        <a:t>Kullanılan/kullanılmayan</a:t>
                      </a:r>
                      <a:r>
                        <a:rPr lang="tr-TR" baseline="0" dirty="0">
                          <a:solidFill>
                            <a:srgbClr val="FF0000"/>
                          </a:solidFill>
                        </a:rPr>
                        <a:t> öğrenci CK</a:t>
                      </a:r>
                      <a:r>
                        <a:rPr lang="tr-TR" dirty="0">
                          <a:solidFill>
                            <a:srgbClr val="FF0000"/>
                          </a:solidFill>
                        </a:rPr>
                        <a:t>, salon yoklama listeleri, varsa tutanaklar.</a:t>
                      </a:r>
                      <a:r>
                        <a:rPr lang="tr-TR" dirty="0"/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34149866"/>
                  </a:ext>
                </a:extLst>
              </a:tr>
              <a:tr h="779374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tr-TR" dirty="0">
                          <a:solidFill>
                            <a:srgbClr val="FF0000"/>
                          </a:solidFill>
                        </a:rPr>
                        <a:t>Kullanılmayan öğrenci</a:t>
                      </a:r>
                      <a:r>
                        <a:rPr lang="tr-TR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tr-TR" baseline="0" dirty="0" err="1">
                          <a:solidFill>
                            <a:srgbClr val="FF0000"/>
                          </a:solidFill>
                        </a:rPr>
                        <a:t>Ck’larının</a:t>
                      </a:r>
                      <a:r>
                        <a:rPr lang="tr-TR" baseline="0" dirty="0">
                          <a:solidFill>
                            <a:srgbClr val="FF0000"/>
                          </a:solidFill>
                        </a:rPr>
                        <a:t> tamamı </a:t>
                      </a:r>
                      <a:r>
                        <a:rPr lang="tr-TR" baseline="0" dirty="0"/>
                        <a:t>geri dönüş poşetinin içine konacak, </a:t>
                      </a:r>
                      <a:r>
                        <a:rPr lang="tr-TR" dirty="0"/>
                        <a:t>mazeret sınavları için ayrıca öğrenci </a:t>
                      </a:r>
                      <a:r>
                        <a:rPr lang="tr-TR" dirty="0" err="1"/>
                        <a:t>CK’ları</a:t>
                      </a:r>
                      <a:r>
                        <a:rPr lang="tr-TR" baseline="0" dirty="0"/>
                        <a:t> BASKI YAPILIP GÖNDERİLECEKTİR.</a:t>
                      </a:r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255807"/>
                  </a:ext>
                </a:extLst>
              </a:tr>
              <a:tr h="451542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tr-TR" dirty="0"/>
                        <a:t>Yazılı kağıtları sınav sonrası dersin öğretmenlerine okul idaresi tarafından  teslim edilecektir.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48620810"/>
                  </a:ext>
                </a:extLst>
              </a:tr>
              <a:tr h="451542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tr-TR" dirty="0">
                          <a:solidFill>
                            <a:srgbClr val="FF0000"/>
                          </a:solidFill>
                        </a:rPr>
                        <a:t>Poşetin içerisine yazılı kağıtları, ilgisiz evraklar koyulmamalıdır.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52923042"/>
                  </a:ext>
                </a:extLst>
              </a:tr>
              <a:tr h="1113391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q"/>
                      </a:pPr>
                      <a:r>
                        <a:rPr lang="tr-TR" dirty="0"/>
                        <a:t>Özel eğitim sınıfları, </a:t>
                      </a:r>
                      <a:r>
                        <a:rPr lang="tr-TR" dirty="0" err="1"/>
                        <a:t>BEP’li</a:t>
                      </a:r>
                      <a:r>
                        <a:rPr lang="tr-TR" dirty="0"/>
                        <a:t> öğrenciler için öğrenci</a:t>
                      </a:r>
                      <a:r>
                        <a:rPr lang="tr-TR" baseline="0" dirty="0"/>
                        <a:t> CK</a:t>
                      </a:r>
                      <a:r>
                        <a:rPr lang="tr-TR" dirty="0"/>
                        <a:t> basıldı ancak onların sınavları kişiye özel BEP planlarına göre yapılması gerektiğinden o öğrenciler ve sınıflar ortak yazılı sınava katılmayıp optikleri boş olarak tekrar poşete konup geri gönderilecektir.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05917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711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Emine AZDIKEN\Desktop\Resim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1"/>
            <a:ext cx="12191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18" y="-34197"/>
            <a:ext cx="1122051" cy="1028700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4CC3E6F1-7BB3-0564-7E74-A33BE7418B93}"/>
              </a:ext>
            </a:extLst>
          </p:cNvPr>
          <p:cNvSpPr txBox="1">
            <a:spLocks/>
          </p:cNvSpPr>
          <p:nvPr/>
        </p:nvSpPr>
        <p:spPr>
          <a:xfrm>
            <a:off x="2365863" y="66310"/>
            <a:ext cx="8156740" cy="827686"/>
          </a:xfrm>
          <a:prstGeom prst="rect">
            <a:avLst/>
          </a:prstGeom>
        </p:spPr>
        <p:txBody>
          <a:bodyPr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EFBB9C7E-023E-2869-5534-D33667BDC92F}"/>
              </a:ext>
            </a:extLst>
          </p:cNvPr>
          <p:cNvSpPr/>
          <p:nvPr/>
        </p:nvSpPr>
        <p:spPr>
          <a:xfrm>
            <a:off x="0" y="6472503"/>
            <a:ext cx="12192000" cy="365761"/>
          </a:xfrm>
          <a:prstGeom prst="rect">
            <a:avLst/>
          </a:prstGeom>
          <a:solidFill>
            <a:srgbClr val="E40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dirty="0"/>
              <a:t>EKİM 2024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04808A3D-64F2-EC52-24E3-C45E152C9446}"/>
              </a:ext>
            </a:extLst>
          </p:cNvPr>
          <p:cNvSpPr txBox="1"/>
          <p:nvPr/>
        </p:nvSpPr>
        <p:spPr>
          <a:xfrm>
            <a:off x="1305170" y="191185"/>
            <a:ext cx="10886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>
                <a:solidFill>
                  <a:schemeClr val="bg1"/>
                </a:solidFill>
              </a:rPr>
              <a:t>ORTAK YAZILI SINAVLAR</a:t>
            </a:r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24FAE31D-A615-C2E6-CBA2-AF0D6AD94C87}"/>
              </a:ext>
            </a:extLst>
          </p:cNvPr>
          <p:cNvSpPr txBox="1"/>
          <p:nvPr/>
        </p:nvSpPr>
        <p:spPr>
          <a:xfrm>
            <a:off x="999387" y="929896"/>
            <a:ext cx="1415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BAKANLIK CK</a:t>
            </a:r>
          </a:p>
        </p:txBody>
      </p:sp>
      <p:graphicFrame>
        <p:nvGraphicFramePr>
          <p:cNvPr id="7" name="Tablo 6">
            <a:extLst>
              <a:ext uri="{FF2B5EF4-FFF2-40B4-BE49-F238E27FC236}">
                <a16:creationId xmlns:a16="http://schemas.microsoft.com/office/drawing/2014/main" id="{E84017F2-4BA8-933B-9F5C-CE80B46AF0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793149"/>
              </p:ext>
            </p:extLst>
          </p:nvPr>
        </p:nvGraphicFramePr>
        <p:xfrm>
          <a:off x="5044523" y="1225763"/>
          <a:ext cx="7084625" cy="466747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084625">
                  <a:extLst>
                    <a:ext uri="{9D8B030D-6E8A-4147-A177-3AD203B41FA5}">
                      <a16:colId xmlns:a16="http://schemas.microsoft.com/office/drawing/2014/main" val="658749733"/>
                    </a:ext>
                  </a:extLst>
                </a:gridCol>
              </a:tblGrid>
              <a:tr h="512870">
                <a:tc>
                  <a:txBody>
                    <a:bodyPr/>
                    <a:lstStyle/>
                    <a:p>
                      <a:pPr algn="ctr"/>
                      <a:r>
                        <a:rPr lang="tr-TR" sz="2000" dirty="0">
                          <a:solidFill>
                            <a:srgbClr val="FF0000"/>
                          </a:solidFill>
                        </a:rPr>
                        <a:t>OPTİKTE DİKKAT EDİLECEK HUSUSLAR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5332801"/>
                  </a:ext>
                </a:extLst>
              </a:tr>
              <a:tr h="512870"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tr-TR" sz="2000" dirty="0" err="1"/>
                        <a:t>CKlar</a:t>
                      </a:r>
                      <a:r>
                        <a:rPr lang="tr-TR" sz="2000" dirty="0"/>
                        <a:t> öğrenci adına kimlik numaralı kodlu.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1980877"/>
                  </a:ext>
                </a:extLst>
              </a:tr>
              <a:tr h="512870"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tr-TR" sz="2000" dirty="0" err="1"/>
                        <a:t>CKların</a:t>
                      </a:r>
                      <a:r>
                        <a:rPr lang="tr-TR" sz="2000" dirty="0"/>
                        <a:t> ait olduğu ders kodlu.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2073920"/>
                  </a:ext>
                </a:extLst>
              </a:tr>
              <a:tr h="512870"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tr-TR" sz="2000" dirty="0"/>
                        <a:t>6. Sınıf matematik dersinden 7 adet açık uçlu soru.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224143"/>
                  </a:ext>
                </a:extLst>
              </a:tr>
              <a:tr h="512870"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tr-TR" sz="2000" dirty="0"/>
                        <a:t>Öğrencinin kodlayacağı alanlar oturum şekli ve cevaplar kısmıdır.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3853737"/>
                  </a:ext>
                </a:extLst>
              </a:tr>
              <a:tr h="512870"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tr-TR" sz="2000" dirty="0"/>
                        <a:t>Öğretmen öğrenci kodlamalarını titizlikle incelemeli ve imzalamalıdır.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1820550"/>
                  </a:ext>
                </a:extLst>
              </a:tr>
              <a:tr h="512870"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tr-TR" sz="2000" dirty="0"/>
                        <a:t>Öğrenci </a:t>
                      </a:r>
                      <a:r>
                        <a:rPr lang="tr-TR" sz="2000" dirty="0" err="1"/>
                        <a:t>CKda</a:t>
                      </a:r>
                      <a:r>
                        <a:rPr lang="tr-TR" sz="2000" dirty="0"/>
                        <a:t> kendine ait kısmı imzalamalıdır.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3462055"/>
                  </a:ext>
                </a:extLst>
              </a:tr>
              <a:tr h="512870">
                <a:tc>
                  <a:txBody>
                    <a:bodyPr/>
                    <a:lstStyle/>
                    <a:p>
                      <a:pPr marL="342900" indent="-342900" algn="l">
                        <a:buFont typeface="Wingdings" panose="05000000000000000000" pitchFamily="2" charset="2"/>
                        <a:buChar char="q"/>
                      </a:pPr>
                      <a:r>
                        <a:rPr lang="tr-TR" sz="2000" dirty="0"/>
                        <a:t>Öğretmenler </a:t>
                      </a:r>
                      <a:r>
                        <a:rPr lang="tr-TR" sz="2000" dirty="0" err="1"/>
                        <a:t>CKlar</a:t>
                      </a:r>
                      <a:r>
                        <a:rPr lang="tr-TR" sz="2000" dirty="0"/>
                        <a:t> üzerinde gereksiz karalama yapılmaması için öğrencileri uyarmalıdır.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356006"/>
                  </a:ext>
                </a:extLst>
              </a:tr>
            </a:tbl>
          </a:graphicData>
        </a:graphic>
      </p:graphicFrame>
      <p:pic>
        <p:nvPicPr>
          <p:cNvPr id="9" name="Resim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772" y="1186208"/>
            <a:ext cx="4733492" cy="5286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8127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Emine AZDIKEN\Desktop\Resim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"/>
            <a:ext cx="12191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18" y="-34197"/>
            <a:ext cx="1122051" cy="1028700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4CC3E6F1-7BB3-0564-7E74-A33BE7418B93}"/>
              </a:ext>
            </a:extLst>
          </p:cNvPr>
          <p:cNvSpPr txBox="1">
            <a:spLocks/>
          </p:cNvSpPr>
          <p:nvPr/>
        </p:nvSpPr>
        <p:spPr>
          <a:xfrm>
            <a:off x="2365863" y="66310"/>
            <a:ext cx="8156740" cy="827686"/>
          </a:xfrm>
          <a:prstGeom prst="rect">
            <a:avLst/>
          </a:prstGeom>
        </p:spPr>
        <p:txBody>
          <a:bodyPr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EFBB9C7E-023E-2869-5534-D33667BDC92F}"/>
              </a:ext>
            </a:extLst>
          </p:cNvPr>
          <p:cNvSpPr/>
          <p:nvPr/>
        </p:nvSpPr>
        <p:spPr>
          <a:xfrm>
            <a:off x="0" y="6472503"/>
            <a:ext cx="12192000" cy="365761"/>
          </a:xfrm>
          <a:prstGeom prst="rect">
            <a:avLst/>
          </a:prstGeom>
          <a:solidFill>
            <a:srgbClr val="E40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dirty="0"/>
              <a:t>EKİM 2024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04808A3D-64F2-EC52-24E3-C45E152C9446}"/>
              </a:ext>
            </a:extLst>
          </p:cNvPr>
          <p:cNvSpPr txBox="1"/>
          <p:nvPr/>
        </p:nvSpPr>
        <p:spPr>
          <a:xfrm>
            <a:off x="1305170" y="191185"/>
            <a:ext cx="10886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>
                <a:solidFill>
                  <a:schemeClr val="bg1"/>
                </a:solidFill>
              </a:rPr>
              <a:t>KARŞILAŞILAN HATALAR</a:t>
            </a:r>
          </a:p>
        </p:txBody>
      </p:sp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9F4E8C80-B70F-A18A-F78E-6A5A00892F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162812"/>
              </p:ext>
            </p:extLst>
          </p:nvPr>
        </p:nvGraphicFramePr>
        <p:xfrm>
          <a:off x="1041397" y="1360781"/>
          <a:ext cx="10109202" cy="4444086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0109202">
                  <a:extLst>
                    <a:ext uri="{9D8B030D-6E8A-4147-A177-3AD203B41FA5}">
                      <a16:colId xmlns:a16="http://schemas.microsoft.com/office/drawing/2014/main" val="4214387221"/>
                    </a:ext>
                  </a:extLst>
                </a:gridCol>
              </a:tblGrid>
              <a:tr h="13246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tr-TR" sz="2800" b="1" dirty="0">
                          <a:solidFill>
                            <a:schemeClr val="bg1"/>
                          </a:solidFill>
                        </a:rPr>
                        <a:t>Yapılan Sınavlarda Görülen, Geri Gelen Poşetlerde Karşılaşılan Hatalar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1722671"/>
                  </a:ext>
                </a:extLst>
              </a:tr>
              <a:tr h="519901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tr-TR" dirty="0"/>
                        <a:t>Yırtılmış, buruşturulmuş optikler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323170"/>
                  </a:ext>
                </a:extLst>
              </a:tr>
              <a:tr h="519901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tr-TR" dirty="0"/>
                        <a:t>Optiklere zımbalanmış tutanaklar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565720"/>
                  </a:ext>
                </a:extLst>
              </a:tr>
              <a:tr h="519901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tr-TR" dirty="0"/>
                        <a:t>Optiklerin yanlarında okunmasını sağlayan çizgilerin karalanmış olması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138978"/>
                  </a:ext>
                </a:extLst>
              </a:tr>
              <a:tr h="519901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tr-TR" dirty="0"/>
                        <a:t>Yedek optiklerde kime ait olduğu anlaşılamayan kurum kodu ve öğrenci numarası kodlanmamış optikler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138620"/>
                  </a:ext>
                </a:extLst>
              </a:tr>
              <a:tr h="519901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tr-TR" dirty="0"/>
                        <a:t>Yanlış kapatılmış, bantlanmış poşetler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589363"/>
                  </a:ext>
                </a:extLst>
              </a:tr>
              <a:tr h="519901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tr-TR" dirty="0"/>
                        <a:t>Sınıf listelerinin ve optiklerin ekstradan şeffaf dosya içerisine konulması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099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7907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kdörtgen 10"/>
          <p:cNvSpPr/>
          <p:nvPr/>
        </p:nvSpPr>
        <p:spPr>
          <a:xfrm>
            <a:off x="0" y="-15573"/>
            <a:ext cx="12192000" cy="522842"/>
          </a:xfrm>
          <a:prstGeom prst="rect">
            <a:avLst/>
          </a:prstGeom>
          <a:solidFill>
            <a:srgbClr val="E40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2" name="Dikdörtgen 11"/>
          <p:cNvSpPr/>
          <p:nvPr/>
        </p:nvSpPr>
        <p:spPr>
          <a:xfrm>
            <a:off x="0" y="6435022"/>
            <a:ext cx="12192000" cy="422978"/>
          </a:xfrm>
          <a:prstGeom prst="rect">
            <a:avLst/>
          </a:prstGeom>
          <a:solidFill>
            <a:srgbClr val="E40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dirty="0"/>
              <a:t>EKİM 2024</a:t>
            </a:r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2928" y="507269"/>
            <a:ext cx="2136550" cy="2127054"/>
          </a:xfrm>
          <a:prstGeom prst="rect">
            <a:avLst/>
          </a:prstGeom>
        </p:spPr>
      </p:pic>
      <p:sp>
        <p:nvSpPr>
          <p:cNvPr id="2" name="Dikdörtgen 1">
            <a:extLst>
              <a:ext uri="{FF2B5EF4-FFF2-40B4-BE49-F238E27FC236}">
                <a16:creationId xmlns:a16="http://schemas.microsoft.com/office/drawing/2014/main" id="{C20E8BA3-1845-E92A-97E4-778663A667B2}"/>
              </a:ext>
            </a:extLst>
          </p:cNvPr>
          <p:cNvSpPr/>
          <p:nvPr/>
        </p:nvSpPr>
        <p:spPr>
          <a:xfrm>
            <a:off x="1951854" y="3157165"/>
            <a:ext cx="827869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Teşekkürler</a:t>
            </a:r>
            <a:endParaRPr lang="tr-TR" sz="4800" b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sz="4800" b="1" dirty="0">
              <a:solidFill>
                <a:schemeClr val="bg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4800" b="1" dirty="0">
                <a:solidFill>
                  <a:schemeClr val="bg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Kocaeli Ölçme Değerlendirme Merkezi</a:t>
            </a:r>
          </a:p>
        </p:txBody>
      </p:sp>
    </p:spTree>
    <p:extLst>
      <p:ext uri="{BB962C8B-B14F-4D97-AF65-F5344CB8AC3E}">
        <p14:creationId xmlns:p14="http://schemas.microsoft.com/office/powerpoint/2010/main" val="1261541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Emine AZDIKEN\Desktop\Resim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84" y="10290"/>
            <a:ext cx="12173711" cy="6847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78" y="0"/>
            <a:ext cx="1122051" cy="1028700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4CC3E6F1-7BB3-0564-7E74-A33BE7418B93}"/>
              </a:ext>
            </a:extLst>
          </p:cNvPr>
          <p:cNvSpPr txBox="1">
            <a:spLocks/>
          </p:cNvSpPr>
          <p:nvPr/>
        </p:nvSpPr>
        <p:spPr>
          <a:xfrm>
            <a:off x="2365863" y="66310"/>
            <a:ext cx="8156740" cy="827686"/>
          </a:xfrm>
          <a:prstGeom prst="rect">
            <a:avLst/>
          </a:prstGeom>
        </p:spPr>
        <p:txBody>
          <a:bodyPr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914CD1C1-9DA9-61EA-F1B8-10EE7D4E1C41}"/>
              </a:ext>
            </a:extLst>
          </p:cNvPr>
          <p:cNvSpPr txBox="1"/>
          <p:nvPr/>
        </p:nvSpPr>
        <p:spPr>
          <a:xfrm>
            <a:off x="2176548" y="66310"/>
            <a:ext cx="9173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solidFill>
                  <a:schemeClr val="bg1"/>
                </a:solidFill>
              </a:rPr>
              <a:t>ÖLÇME VE DEĞERLENDİRME UYGULAMALARI DİKKAT EDİLECEK HUSUSLAR</a:t>
            </a: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EFBB9C7E-023E-2869-5534-D33667BDC92F}"/>
              </a:ext>
            </a:extLst>
          </p:cNvPr>
          <p:cNvSpPr/>
          <p:nvPr/>
        </p:nvSpPr>
        <p:spPr>
          <a:xfrm>
            <a:off x="6596" y="6483935"/>
            <a:ext cx="12191999" cy="365760"/>
          </a:xfrm>
          <a:prstGeom prst="rect">
            <a:avLst/>
          </a:prstGeom>
          <a:solidFill>
            <a:srgbClr val="E40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dirty="0"/>
              <a:t>EKİM 2024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306562" y="2171475"/>
            <a:ext cx="83020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chemeClr val="accent6"/>
                </a:solidFill>
              </a:rPr>
              <a:t>İlgi:</a:t>
            </a:r>
          </a:p>
          <a:p>
            <a:r>
              <a:rPr lang="tr-TR" dirty="0">
                <a:solidFill>
                  <a:schemeClr val="accent6"/>
                </a:solidFill>
              </a:rPr>
              <a:t>a) Millî Eğitim Bakanlığı Ölçme ve Değerlendirme Yönetmeliği.</a:t>
            </a:r>
          </a:p>
          <a:p>
            <a:r>
              <a:rPr lang="tr-TR" dirty="0">
                <a:solidFill>
                  <a:schemeClr val="accent6"/>
                </a:solidFill>
              </a:rPr>
              <a:t>b) Millî Eğitim Bakanlığı Yazılı ve Uygulamalı Sınavlar Yönergesi.</a:t>
            </a:r>
          </a:p>
          <a:p>
            <a:r>
              <a:rPr lang="tr-TR" dirty="0">
                <a:solidFill>
                  <a:schemeClr val="accent6"/>
                </a:solidFill>
              </a:rPr>
              <a:t>c) 14.08.2024 tarihli ve E-35427624-010.06-111911202 sayılı Genelge (No: 2024/53).</a:t>
            </a:r>
          </a:p>
          <a:p>
            <a:r>
              <a:rPr lang="tr-TR" dirty="0">
                <a:solidFill>
                  <a:schemeClr val="accent6"/>
                </a:solidFill>
              </a:rPr>
              <a:t>ç) 16.08.2024 tarihli ve E-35427624-010.06-112084007 sayılı Genelge (No: 2024/54).</a:t>
            </a:r>
          </a:p>
          <a:p>
            <a:r>
              <a:rPr lang="tr-TR" dirty="0">
                <a:solidFill>
                  <a:schemeClr val="accent6"/>
                </a:solidFill>
              </a:rPr>
              <a:t>d) Millî Eğitim Bakanlığı Yazılı ve Uygulamalı Sınavlar Kılavuzu.</a:t>
            </a:r>
          </a:p>
        </p:txBody>
      </p:sp>
      <p:sp>
        <p:nvSpPr>
          <p:cNvPr id="12" name="Dikdörtgen 11"/>
          <p:cNvSpPr/>
          <p:nvPr/>
        </p:nvSpPr>
        <p:spPr>
          <a:xfrm>
            <a:off x="502865" y="1022360"/>
            <a:ext cx="1114409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800" b="1" dirty="0">
                <a:solidFill>
                  <a:srgbClr val="0070C0"/>
                </a:solidFill>
              </a:rPr>
              <a:t>2024-2025 </a:t>
            </a:r>
          </a:p>
          <a:p>
            <a:pPr algn="ctr"/>
            <a:r>
              <a:rPr lang="tr-TR" sz="2800" b="1" dirty="0">
                <a:solidFill>
                  <a:srgbClr val="0070C0"/>
                </a:solidFill>
              </a:rPr>
              <a:t>Eğitim Öğretim Yılında Ölçme Ve Değerlendirme Uygulamaları</a:t>
            </a:r>
          </a:p>
        </p:txBody>
      </p:sp>
      <p:sp>
        <p:nvSpPr>
          <p:cNvPr id="13" name="Dikdörtgen 12"/>
          <p:cNvSpPr/>
          <p:nvPr/>
        </p:nvSpPr>
        <p:spPr>
          <a:xfrm>
            <a:off x="132027" y="3925801"/>
            <a:ext cx="1203509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b="1" dirty="0">
                <a:solidFill>
                  <a:srgbClr val="0070C0"/>
                </a:solidFill>
              </a:rPr>
              <a:t>yer  alan  mevzuat  hükümleri  doğrultusunda  Türkiye  Yüzyılı  Maarif  </a:t>
            </a:r>
            <a:r>
              <a:rPr lang="tr-TR" sz="2800" b="1" dirty="0" err="1">
                <a:solidFill>
                  <a:srgbClr val="0070C0"/>
                </a:solidFill>
              </a:rPr>
              <a:t>Modeli'neuygun</a:t>
            </a:r>
            <a:r>
              <a:rPr lang="tr-TR" sz="2800" b="1" dirty="0">
                <a:solidFill>
                  <a:srgbClr val="0070C0"/>
                </a:solidFill>
              </a:rPr>
              <a:t>  olarak  yapılmaya devam  edilecektir.</a:t>
            </a:r>
          </a:p>
        </p:txBody>
      </p:sp>
    </p:spTree>
    <p:extLst>
      <p:ext uri="{BB962C8B-B14F-4D97-AF65-F5344CB8AC3E}">
        <p14:creationId xmlns:p14="http://schemas.microsoft.com/office/powerpoint/2010/main" val="4193578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Emine AZDIKEN\Desktop\Resim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173711" cy="6847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78" y="0"/>
            <a:ext cx="1122051" cy="1028700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4CC3E6F1-7BB3-0564-7E74-A33BE7418B93}"/>
              </a:ext>
            </a:extLst>
          </p:cNvPr>
          <p:cNvSpPr txBox="1">
            <a:spLocks/>
          </p:cNvSpPr>
          <p:nvPr/>
        </p:nvSpPr>
        <p:spPr>
          <a:xfrm>
            <a:off x="2365863" y="66310"/>
            <a:ext cx="8156740" cy="827686"/>
          </a:xfrm>
          <a:prstGeom prst="rect">
            <a:avLst/>
          </a:prstGeom>
        </p:spPr>
        <p:txBody>
          <a:bodyPr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914CD1C1-9DA9-61EA-F1B8-10EE7D4E1C41}"/>
              </a:ext>
            </a:extLst>
          </p:cNvPr>
          <p:cNvSpPr txBox="1"/>
          <p:nvPr/>
        </p:nvSpPr>
        <p:spPr>
          <a:xfrm>
            <a:off x="2176548" y="66310"/>
            <a:ext cx="91735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solidFill>
                  <a:schemeClr val="bg1"/>
                </a:solidFill>
              </a:rPr>
              <a:t>ÖLÇME VE DEĞERLENDİRME UYGULAMALARI DİKKAT EDİLECEK HUSUSLAR</a:t>
            </a: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EFBB9C7E-023E-2869-5534-D33667BDC92F}"/>
              </a:ext>
            </a:extLst>
          </p:cNvPr>
          <p:cNvSpPr/>
          <p:nvPr/>
        </p:nvSpPr>
        <p:spPr>
          <a:xfrm>
            <a:off x="6596" y="6483935"/>
            <a:ext cx="12191999" cy="365760"/>
          </a:xfrm>
          <a:prstGeom prst="rect">
            <a:avLst/>
          </a:prstGeom>
          <a:solidFill>
            <a:srgbClr val="E40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dirty="0"/>
              <a:t>EKİM 2024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696957" y="1206347"/>
            <a:ext cx="7494552" cy="5329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2024-2025 EĞİTİM ÖĞRETİM YILI SINAV TARİHLERİ</a:t>
            </a:r>
            <a:endParaRPr lang="tr-T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24884" y="1925180"/>
            <a:ext cx="8289568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İlgi  (a)  Yönetmelik'in  5.  maddesinin  birinci  fıkrasının  (ç)  bendi  hükmü  kapsamında  2024-2025 eğitim öğretim yılında sınavlar aşağıdaki tarihlerde gerçekleştirilecektir.</a:t>
            </a:r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1176532" y="2943590"/>
            <a:ext cx="7885172" cy="2244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 dönem 1. sınavlar: </a:t>
            </a:r>
            <a:r>
              <a:rPr lang="tr-TR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 Ekim-8 Kasım 2024,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 dönem 2. sınavlar: </a:t>
            </a:r>
            <a:r>
              <a:rPr lang="tr-TR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 Aralık 2024-10 Ocak 2025,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II. dönem 1. sınavlar: </a:t>
            </a:r>
            <a:r>
              <a:rPr lang="tr-TR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17-28 Mart 2025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II. dönem 2. sınavlar: </a:t>
            </a:r>
            <a:r>
              <a:rPr lang="tr-TR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 Mayıs-13 Haziran 2025</a:t>
            </a:r>
          </a:p>
        </p:txBody>
      </p:sp>
      <p:sp>
        <p:nvSpPr>
          <p:cNvPr id="9" name="Metin kutusu 8"/>
          <p:cNvSpPr txBox="1"/>
          <p:nvPr/>
        </p:nvSpPr>
        <p:spPr>
          <a:xfrm>
            <a:off x="115289" y="5331703"/>
            <a:ext cx="119746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dirty="0">
                <a:solidFill>
                  <a:srgbClr val="C00000"/>
                </a:solidFill>
              </a:rPr>
              <a:t>Ancak mücbir sebeplerle sınavların belirtilen tarihlerde yapılamaması durumunda il millî eğitim müdürlüklerince gerekçesiyle birlikte sınav tarihleri değiştirilebilir. </a:t>
            </a:r>
          </a:p>
        </p:txBody>
      </p:sp>
    </p:spTree>
    <p:extLst>
      <p:ext uri="{BB962C8B-B14F-4D97-AF65-F5344CB8AC3E}">
        <p14:creationId xmlns:p14="http://schemas.microsoft.com/office/powerpoint/2010/main" val="23842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Emine AZDIKEN\Desktop\Resim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"/>
            <a:ext cx="12192000" cy="6857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78" y="0"/>
            <a:ext cx="1122051" cy="1028700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4CC3E6F1-7BB3-0564-7E74-A33BE7418B93}"/>
              </a:ext>
            </a:extLst>
          </p:cNvPr>
          <p:cNvSpPr txBox="1">
            <a:spLocks/>
          </p:cNvSpPr>
          <p:nvPr/>
        </p:nvSpPr>
        <p:spPr>
          <a:xfrm>
            <a:off x="2365863" y="66310"/>
            <a:ext cx="8156740" cy="827686"/>
          </a:xfrm>
          <a:prstGeom prst="rect">
            <a:avLst/>
          </a:prstGeom>
        </p:spPr>
        <p:txBody>
          <a:bodyPr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914CD1C1-9DA9-61EA-F1B8-10EE7D4E1C41}"/>
              </a:ext>
            </a:extLst>
          </p:cNvPr>
          <p:cNvSpPr txBox="1"/>
          <p:nvPr/>
        </p:nvSpPr>
        <p:spPr>
          <a:xfrm>
            <a:off x="2661765" y="191185"/>
            <a:ext cx="9173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>
                <a:solidFill>
                  <a:schemeClr val="bg1"/>
                </a:solidFill>
              </a:rPr>
              <a:t>ÜLKE GENELİ ORTAK YAZILI SINAVLAR</a:t>
            </a: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EFBB9C7E-023E-2869-5534-D33667BDC92F}"/>
              </a:ext>
            </a:extLst>
          </p:cNvPr>
          <p:cNvSpPr/>
          <p:nvPr/>
        </p:nvSpPr>
        <p:spPr>
          <a:xfrm>
            <a:off x="24884" y="6483935"/>
            <a:ext cx="12191999" cy="365760"/>
          </a:xfrm>
          <a:prstGeom prst="rect">
            <a:avLst/>
          </a:prstGeom>
          <a:solidFill>
            <a:srgbClr val="E40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dirty="0"/>
              <a:t>EKİM 2024</a:t>
            </a: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658936"/>
              </p:ext>
            </p:extLst>
          </p:nvPr>
        </p:nvGraphicFramePr>
        <p:xfrm>
          <a:off x="365760" y="1281900"/>
          <a:ext cx="11231789" cy="4814130"/>
        </p:xfrm>
        <a:graphic>
          <a:graphicData uri="http://schemas.openxmlformats.org/drawingml/2006/table">
            <a:tbl>
              <a:tblPr>
                <a:tableStyleId>{BDBED569-4797-4DF1-A0F4-6AAB3CD982D8}</a:tableStyleId>
              </a:tblPr>
              <a:tblGrid>
                <a:gridCol w="3096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73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73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172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434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4371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2800" u="none" strike="noStrike">
                          <a:effectLst/>
                        </a:rPr>
                        <a:t>Ülke Genelinde Yapılacak Ortak Sınavlar</a:t>
                      </a:r>
                      <a:endParaRPr lang="tr-TR" sz="2800" b="1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604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 dirty="0">
                          <a:effectLst/>
                        </a:rPr>
                        <a:t>DERS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 dirty="0">
                          <a:effectLst/>
                        </a:rPr>
                        <a:t>DÖNEM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 dirty="0">
                          <a:effectLst/>
                        </a:rPr>
                        <a:t>YAZILI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 dirty="0">
                          <a:effectLst/>
                        </a:rPr>
                        <a:t>SINAV TARİHİ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Ülke Geneli/ İl Geneli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17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solidFill>
                            <a:srgbClr val="C00000"/>
                          </a:solidFill>
                          <a:effectLst/>
                        </a:rPr>
                        <a:t>6. Sınıf Tükçe</a:t>
                      </a:r>
                      <a:endParaRPr lang="tr-TR" sz="1800" b="0" i="0" u="none" strike="noStrike">
                        <a:solidFill>
                          <a:srgbClr val="C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solidFill>
                            <a:srgbClr val="C00000"/>
                          </a:solidFill>
                          <a:effectLst/>
                        </a:rPr>
                        <a:t>1. Dönem</a:t>
                      </a:r>
                      <a:endParaRPr lang="tr-TR" sz="1800" b="0" i="0" u="none" strike="noStrike">
                        <a:solidFill>
                          <a:srgbClr val="C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solidFill>
                            <a:srgbClr val="C00000"/>
                          </a:solidFill>
                          <a:effectLst/>
                        </a:rPr>
                        <a:t>1. Yazılı</a:t>
                      </a:r>
                      <a:endParaRPr lang="tr-TR" sz="1800" b="0" i="0" u="none" strike="noStrike">
                        <a:solidFill>
                          <a:srgbClr val="C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solidFill>
                            <a:srgbClr val="C00000"/>
                          </a:solidFill>
                          <a:effectLst/>
                        </a:rPr>
                        <a:t>30 Ekim 2024 Çarşamba</a:t>
                      </a:r>
                      <a:endParaRPr lang="tr-TR" sz="1800" b="0" i="0" u="none" strike="noStrike">
                        <a:solidFill>
                          <a:srgbClr val="C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solidFill>
                            <a:srgbClr val="C00000"/>
                          </a:solidFill>
                          <a:effectLst/>
                        </a:rPr>
                        <a:t>Ülke Geneli</a:t>
                      </a:r>
                      <a:endParaRPr lang="tr-TR" sz="1800" b="0" i="0" u="none" strike="noStrike">
                        <a:solidFill>
                          <a:srgbClr val="C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17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solidFill>
                            <a:srgbClr val="C00000"/>
                          </a:solidFill>
                          <a:effectLst/>
                        </a:rPr>
                        <a:t>6. Sınıf Matematik</a:t>
                      </a:r>
                      <a:endParaRPr lang="tr-TR" sz="1800" b="0" i="0" u="none" strike="noStrike">
                        <a:solidFill>
                          <a:srgbClr val="C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solidFill>
                            <a:srgbClr val="C00000"/>
                          </a:solidFill>
                          <a:effectLst/>
                        </a:rPr>
                        <a:t>1. Dönem</a:t>
                      </a:r>
                      <a:endParaRPr lang="tr-TR" sz="1800" b="0" i="0" u="none" strike="noStrike">
                        <a:solidFill>
                          <a:srgbClr val="C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solidFill>
                            <a:srgbClr val="C00000"/>
                          </a:solidFill>
                          <a:effectLst/>
                        </a:rPr>
                        <a:t>1. Yazılı</a:t>
                      </a:r>
                      <a:endParaRPr lang="tr-TR" sz="1800" b="0" i="0" u="none" strike="noStrike">
                        <a:solidFill>
                          <a:srgbClr val="C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solidFill>
                            <a:srgbClr val="C00000"/>
                          </a:solidFill>
                          <a:effectLst/>
                        </a:rPr>
                        <a:t>31 Ekim 2024 Perşembe</a:t>
                      </a:r>
                      <a:endParaRPr lang="tr-TR" sz="1800" b="0" i="0" u="none" strike="noStrike">
                        <a:solidFill>
                          <a:srgbClr val="C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solidFill>
                            <a:srgbClr val="C00000"/>
                          </a:solidFill>
                          <a:effectLst/>
                        </a:rPr>
                        <a:t>Ülke Geneli</a:t>
                      </a:r>
                      <a:endParaRPr lang="tr-TR" sz="1800" b="0" i="0" u="none" strike="noStrike">
                        <a:solidFill>
                          <a:srgbClr val="C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17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solidFill>
                            <a:srgbClr val="C00000"/>
                          </a:solidFill>
                          <a:effectLst/>
                        </a:rPr>
                        <a:t>10. Sınıf Türk dili ve edebiyatı</a:t>
                      </a:r>
                      <a:endParaRPr lang="it-IT" sz="1800" b="0" i="0" u="none" strike="noStrike">
                        <a:solidFill>
                          <a:srgbClr val="C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1. Dönem</a:t>
                      </a:r>
                      <a:endParaRPr lang="tr-TR" sz="1800" b="0" i="0" u="none" strike="noStrike" dirty="0">
                        <a:solidFill>
                          <a:srgbClr val="C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solidFill>
                            <a:srgbClr val="C00000"/>
                          </a:solidFill>
                          <a:effectLst/>
                        </a:rPr>
                        <a:t>1. Yazılı</a:t>
                      </a:r>
                      <a:endParaRPr lang="tr-TR" sz="1800" b="0" i="0" u="none" strike="noStrike">
                        <a:solidFill>
                          <a:srgbClr val="C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solidFill>
                            <a:srgbClr val="C00000"/>
                          </a:solidFill>
                          <a:effectLst/>
                        </a:rPr>
                        <a:t>30 Ekim 2024 Çarşamba</a:t>
                      </a:r>
                      <a:endParaRPr lang="tr-TR" sz="1800" b="0" i="0" u="none" strike="noStrike">
                        <a:solidFill>
                          <a:srgbClr val="C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solidFill>
                            <a:srgbClr val="C00000"/>
                          </a:solidFill>
                          <a:effectLst/>
                        </a:rPr>
                        <a:t>Ülke Geneli</a:t>
                      </a:r>
                      <a:endParaRPr lang="tr-TR" sz="1800" b="0" i="0" u="none" strike="noStrike">
                        <a:solidFill>
                          <a:srgbClr val="C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17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10. Sınıf Matematik</a:t>
                      </a:r>
                      <a:endParaRPr lang="tr-TR" sz="1800" b="0" i="0" u="none" strike="noStrike" dirty="0">
                        <a:solidFill>
                          <a:srgbClr val="C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solidFill>
                            <a:srgbClr val="C00000"/>
                          </a:solidFill>
                          <a:effectLst/>
                        </a:rPr>
                        <a:t>1. Dönem</a:t>
                      </a:r>
                      <a:endParaRPr lang="tr-TR" sz="1800" b="0" i="0" u="none" strike="noStrike">
                        <a:solidFill>
                          <a:srgbClr val="C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solidFill>
                            <a:srgbClr val="C00000"/>
                          </a:solidFill>
                          <a:effectLst/>
                        </a:rPr>
                        <a:t>1. Yazılı</a:t>
                      </a:r>
                      <a:endParaRPr lang="tr-TR" sz="1800" b="0" i="0" u="none" strike="noStrike">
                        <a:solidFill>
                          <a:srgbClr val="C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solidFill>
                            <a:srgbClr val="C00000"/>
                          </a:solidFill>
                          <a:effectLst/>
                        </a:rPr>
                        <a:t>31 Ekim 2024 Perşembe</a:t>
                      </a:r>
                      <a:endParaRPr lang="tr-TR" sz="1800" b="0" i="0" u="none" strike="noStrike">
                        <a:solidFill>
                          <a:srgbClr val="C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Ülke Geneli</a:t>
                      </a:r>
                      <a:endParaRPr lang="tr-TR" sz="1800" b="0" i="0" u="none" strike="noStrike" dirty="0">
                        <a:solidFill>
                          <a:srgbClr val="C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17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</a:rPr>
                        <a:t>7. Sınıf Tükçe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</a:rPr>
                        <a:t>1. Dönem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</a:rPr>
                        <a:t>2. Yazılı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</a:rPr>
                        <a:t>2 Ocak 2025 Perşembe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Ülke Geneli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17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</a:rPr>
                        <a:t>7. Sınıf Matematik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</a:rPr>
                        <a:t>1. Dönem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</a:rPr>
                        <a:t>2. Yazılı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</a:rPr>
                        <a:t>3 Ocak 2025 Cuma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Ülke Geneli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117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</a:rPr>
                        <a:t>6. Sınıf Tükçe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</a:rPr>
                        <a:t>2. Dönem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</a:rPr>
                        <a:t>1. Yazılı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</a:rPr>
                        <a:t>24 Mart 2025 Pazartesi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Ülke Geneli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117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</a:rPr>
                        <a:t>6. Sınıf Matematik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</a:rPr>
                        <a:t>2. Dönem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</a:rPr>
                        <a:t>1. Yazılı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</a:rPr>
                        <a:t>25 Mart 2025 Salı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Ülke Geneli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117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</a:rPr>
                        <a:t>7. Sınıf Tükçe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</a:rPr>
                        <a:t>2. Dönem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</a:rPr>
                        <a:t>1. Yazılı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 dirty="0">
                          <a:effectLst/>
                        </a:rPr>
                        <a:t>27 Mart 2025 Perşembe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Ülke Geneli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117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</a:rPr>
                        <a:t>7. Sınıf Matematik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</a:rPr>
                        <a:t>2. Dönem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</a:rPr>
                        <a:t>1. Yazılı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</a:rPr>
                        <a:t>28 Mart 2025 Cuma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Ülke Geneli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1170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u="none" strike="noStrike">
                          <a:effectLst/>
                        </a:rPr>
                        <a:t>9. Sınıf Türk dili ve edebiyatı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</a:rPr>
                        <a:t>2. Dönem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</a:rPr>
                        <a:t>1. Yazılı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</a:rPr>
                        <a:t>24 Mart 2025 Pazartesi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Ülke Geneli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1170"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</a:rPr>
                        <a:t>9. Sınıf Matematik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</a:rPr>
                        <a:t>2. Dönem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</a:rPr>
                        <a:t>1. Yazılı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800" u="none" strike="noStrike">
                          <a:effectLst/>
                        </a:rPr>
                        <a:t>25 Mart 2025 Salı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Ülke Geneli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8928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Emine AZDIKEN\Desktop\Resim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"/>
            <a:ext cx="12192000" cy="6857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78" y="0"/>
            <a:ext cx="1122051" cy="1028700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4CC3E6F1-7BB3-0564-7E74-A33BE7418B93}"/>
              </a:ext>
            </a:extLst>
          </p:cNvPr>
          <p:cNvSpPr txBox="1">
            <a:spLocks/>
          </p:cNvSpPr>
          <p:nvPr/>
        </p:nvSpPr>
        <p:spPr>
          <a:xfrm>
            <a:off x="2365863" y="66310"/>
            <a:ext cx="8156740" cy="827686"/>
          </a:xfrm>
          <a:prstGeom prst="rect">
            <a:avLst/>
          </a:prstGeom>
        </p:spPr>
        <p:txBody>
          <a:bodyPr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914CD1C1-9DA9-61EA-F1B8-10EE7D4E1C41}"/>
              </a:ext>
            </a:extLst>
          </p:cNvPr>
          <p:cNvSpPr txBox="1"/>
          <p:nvPr/>
        </p:nvSpPr>
        <p:spPr>
          <a:xfrm>
            <a:off x="2661765" y="191185"/>
            <a:ext cx="9173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>
                <a:solidFill>
                  <a:schemeClr val="bg1"/>
                </a:solidFill>
              </a:rPr>
              <a:t>İL GENELİ ORTAK YAZILI SINAVLAR</a:t>
            </a: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EFBB9C7E-023E-2869-5534-D33667BDC92F}"/>
              </a:ext>
            </a:extLst>
          </p:cNvPr>
          <p:cNvSpPr/>
          <p:nvPr/>
        </p:nvSpPr>
        <p:spPr>
          <a:xfrm>
            <a:off x="24884" y="6483935"/>
            <a:ext cx="12191999" cy="365760"/>
          </a:xfrm>
          <a:prstGeom prst="rect">
            <a:avLst/>
          </a:prstGeom>
          <a:solidFill>
            <a:srgbClr val="E40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dirty="0"/>
              <a:t>EKİM 2024</a:t>
            </a: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2277024"/>
              </p:ext>
            </p:extLst>
          </p:nvPr>
        </p:nvGraphicFramePr>
        <p:xfrm>
          <a:off x="356616" y="960304"/>
          <a:ext cx="11265408" cy="5435898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31055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20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453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İl Genelinde Yapılacak Ortak Sınavlar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876"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 dirty="0">
                          <a:effectLst/>
                        </a:rPr>
                        <a:t>DERS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 dirty="0">
                          <a:effectLst/>
                        </a:rPr>
                        <a:t>DÖNEM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 dirty="0">
                          <a:effectLst/>
                        </a:rPr>
                        <a:t>YAZILI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800" u="none" strike="noStrike" dirty="0">
                          <a:effectLst/>
                        </a:rPr>
                        <a:t>SINAV TARİHİ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Ülke Geneli/ İl Geneli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09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 dirty="0">
                          <a:effectLst/>
                        </a:rPr>
                        <a:t>6. Sınıf Fen bilimleri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1. Dönem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2. Yazılı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07 Ocak 2025 Salı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İl Geneli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09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6. Sınıf Sosyal bilgiler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1. Dönem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2. Yazılı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09 Ocak  2025 Perşembe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İl Geneli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09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7. Sınıf Fen Bilimleri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1. Dönem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 dirty="0">
                          <a:effectLst/>
                        </a:rPr>
                        <a:t>2. Yazılı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07 Ocak 2025 Salı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İl Geneli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09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7. Sınıf Sosyal bilgiler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1. Dönem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 dirty="0">
                          <a:effectLst/>
                        </a:rPr>
                        <a:t>2. Yazılı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09 Ocak 2025 Perşembe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İl Geneli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09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9. Sınıf Coğrafya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1. Dönem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2. Yazılı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08 Ocak 2025 Çarşamba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İl Geneli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09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10. Sınıf Coğrafya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1. Dönem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2. Yazılı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08 Ocak 2025 Çarşamba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İl Geneli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09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10. Sınıf Tarih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1. Dönem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2. Yazılı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07 Ocak 2025 Salı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İl Geneli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609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10. Sınıf Fizik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1. Dönem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2. Yazılı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06 Ocak 2025 Pazartesi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İl Geneli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609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6. Sınıf Fen bilimleri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2. Dönem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2. Yazılı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 dirty="0">
                          <a:effectLst/>
                        </a:rPr>
                        <a:t>02 Haziran 2025 Pazartesi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İl Geneli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609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6. Sınıf Sosyal bilgiler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2. Dönem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2. Yazılı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03 Haziran 2025 Salı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İl Geneli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609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7. Sınıf Fen Bilimleri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2. Dönem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2. Yazılı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02 Haziran 2025 Pazartesi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İl Geneli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609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7. Sınıf Sosyal bilgiler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2. Dönem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2. Yazılı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03 Haziran 2025 Salı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İl Geneli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609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9. Sınıf Coğrafya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2. Dönem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2. Yazılı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 dirty="0">
                          <a:effectLst/>
                        </a:rPr>
                        <a:t>04 Haziran 2025 Çarşamba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İl Geneli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609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10. Sınıf Tarih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2. Dönem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2. Yazılı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03 Haziran 2025 Salı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İl Geneli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96095"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10. Sınıf Matematik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2. Dönem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2. Yazılı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02 Haziran 2025 Pazartesi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>
                          <a:effectLst/>
                        </a:rPr>
                        <a:t>İl Geneli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9609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800" u="none" strike="noStrike">
                          <a:effectLst/>
                        </a:rPr>
                        <a:t>10. Sınıf Türk dili ve edebiyatı</a:t>
                      </a:r>
                      <a:endParaRPr lang="it-IT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2. Dönem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2. Yazılı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800" u="none" strike="noStrike">
                          <a:effectLst/>
                        </a:rPr>
                        <a:t>04 Haziran 2025 Çarşamba</a:t>
                      </a:r>
                      <a:endParaRPr lang="tr-TR" sz="1800" b="0" i="0" u="none" strike="noStrike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1800" u="none" strike="noStrike" dirty="0">
                          <a:effectLst/>
                        </a:rPr>
                        <a:t>İl Geneli</a:t>
                      </a:r>
                      <a:endParaRPr lang="tr-TR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5801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Emine AZDIKEN\Desktop\Resim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8303"/>
            <a:ext cx="12192000" cy="6857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978" y="0"/>
            <a:ext cx="1122051" cy="1028700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4CC3E6F1-7BB3-0564-7E74-A33BE7418B93}"/>
              </a:ext>
            </a:extLst>
          </p:cNvPr>
          <p:cNvSpPr txBox="1">
            <a:spLocks/>
          </p:cNvSpPr>
          <p:nvPr/>
        </p:nvSpPr>
        <p:spPr>
          <a:xfrm>
            <a:off x="2365863" y="66310"/>
            <a:ext cx="8156740" cy="827686"/>
          </a:xfrm>
          <a:prstGeom prst="rect">
            <a:avLst/>
          </a:prstGeom>
        </p:spPr>
        <p:txBody>
          <a:bodyPr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tr-TR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929DD5AF-36C5-3250-86BE-9CE471C7D7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071209"/>
              </p:ext>
            </p:extLst>
          </p:nvPr>
        </p:nvGraphicFramePr>
        <p:xfrm>
          <a:off x="205979" y="2143421"/>
          <a:ext cx="11829811" cy="2766908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1339357">
                  <a:extLst>
                    <a:ext uri="{9D8B030D-6E8A-4147-A177-3AD203B41FA5}">
                      <a16:colId xmlns:a16="http://schemas.microsoft.com/office/drawing/2014/main" val="2802120255"/>
                    </a:ext>
                  </a:extLst>
                </a:gridCol>
                <a:gridCol w="1481328">
                  <a:extLst>
                    <a:ext uri="{9D8B030D-6E8A-4147-A177-3AD203B41FA5}">
                      <a16:colId xmlns:a16="http://schemas.microsoft.com/office/drawing/2014/main" val="3771165178"/>
                    </a:ext>
                  </a:extLst>
                </a:gridCol>
                <a:gridCol w="2596273">
                  <a:extLst>
                    <a:ext uri="{9D8B030D-6E8A-4147-A177-3AD203B41FA5}">
                      <a16:colId xmlns:a16="http://schemas.microsoft.com/office/drawing/2014/main" val="2719388816"/>
                    </a:ext>
                  </a:extLst>
                </a:gridCol>
                <a:gridCol w="2200945">
                  <a:extLst>
                    <a:ext uri="{9D8B030D-6E8A-4147-A177-3AD203B41FA5}">
                      <a16:colId xmlns:a16="http://schemas.microsoft.com/office/drawing/2014/main" val="2091674396"/>
                    </a:ext>
                  </a:extLst>
                </a:gridCol>
                <a:gridCol w="2068482">
                  <a:extLst>
                    <a:ext uri="{9D8B030D-6E8A-4147-A177-3AD203B41FA5}">
                      <a16:colId xmlns:a16="http://schemas.microsoft.com/office/drawing/2014/main" val="197219788"/>
                    </a:ext>
                  </a:extLst>
                </a:gridCol>
                <a:gridCol w="2143426">
                  <a:extLst>
                    <a:ext uri="{9D8B030D-6E8A-4147-A177-3AD203B41FA5}">
                      <a16:colId xmlns:a16="http://schemas.microsoft.com/office/drawing/2014/main" val="1988708796"/>
                    </a:ext>
                  </a:extLst>
                </a:gridCol>
              </a:tblGrid>
              <a:tr h="485259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/>
                        <a:t>SINIF DÜZEYİ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/>
                        <a:t>DERS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/>
                        <a:t>SINAV TARİHİ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/>
                        <a:t>SINAV SAATİ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>
                          <a:solidFill>
                            <a:schemeClr val="tx1"/>
                          </a:solidFill>
                        </a:rPr>
                        <a:t>SINAV TARİHİ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>
                          <a:solidFill>
                            <a:schemeClr val="tx1"/>
                          </a:solidFill>
                        </a:rPr>
                        <a:t>SINAV SAATİ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9427732"/>
                  </a:ext>
                </a:extLst>
              </a:tr>
              <a:tr h="485259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tr-TR" sz="2000" dirty="0"/>
                        <a:t>6. SINIF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/>
                        <a:t>Türkçe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/>
                        <a:t>30 Ekim 2024 Çarşamba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tr-TR" sz="2000" dirty="0">
                          <a:solidFill>
                            <a:srgbClr val="FF0000"/>
                          </a:solidFill>
                        </a:rPr>
                        <a:t>Bakanlık Kılavuzunda yer alacaktır.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</a:rPr>
                        <a:t>Bakanlık Kılavuzunda yer alacaktır.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>
                          <a:solidFill>
                            <a:srgbClr val="FF0000"/>
                          </a:solidFill>
                        </a:rPr>
                        <a:t>Bakanlık Kılavuzunda yer alacaktır.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3395835"/>
                  </a:ext>
                </a:extLst>
              </a:tr>
              <a:tr h="485259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>
                          <a:solidFill>
                            <a:srgbClr val="002060"/>
                          </a:solidFill>
                        </a:rPr>
                        <a:t>Matematik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>
                          <a:solidFill>
                            <a:srgbClr val="002060"/>
                          </a:solidFill>
                        </a:rPr>
                        <a:t>31 Ekim 2024 Perşembe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B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2975377"/>
                  </a:ext>
                </a:extLst>
              </a:tr>
              <a:tr h="679364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tr-TR" sz="2000" dirty="0"/>
                        <a:t>9. SINIF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/>
                        <a:t>Türk Dili ve Edebiyatı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/>
                        <a:t>30 Ekim 2024 Çarşamba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197987879"/>
                  </a:ext>
                </a:extLst>
              </a:tr>
              <a:tr h="631767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/>
                        <a:t>Matematik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dirty="0"/>
                        <a:t>31 Ekim 2024 Perşembe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tr-TR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tr-TR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31145680"/>
                  </a:ext>
                </a:extLst>
              </a:tr>
            </a:tbl>
          </a:graphicData>
        </a:graphic>
      </p:graphicFrame>
      <p:sp>
        <p:nvSpPr>
          <p:cNvPr id="5" name="Metin kutusu 4">
            <a:extLst>
              <a:ext uri="{FF2B5EF4-FFF2-40B4-BE49-F238E27FC236}">
                <a16:creationId xmlns:a16="http://schemas.microsoft.com/office/drawing/2014/main" id="{914CD1C1-9DA9-61EA-F1B8-10EE7D4E1C41}"/>
              </a:ext>
            </a:extLst>
          </p:cNvPr>
          <p:cNvSpPr txBox="1"/>
          <p:nvPr/>
        </p:nvSpPr>
        <p:spPr>
          <a:xfrm>
            <a:off x="1534007" y="191185"/>
            <a:ext cx="10301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dirty="0">
                <a:solidFill>
                  <a:schemeClr val="bg1"/>
                </a:solidFill>
              </a:rPr>
              <a:t>ÜLKE GENELİ ORTAK YAZILI SINAVLAR</a:t>
            </a:r>
          </a:p>
        </p:txBody>
      </p:sp>
      <p:graphicFrame>
        <p:nvGraphicFramePr>
          <p:cNvPr id="7" name="Tablo 6">
            <a:extLst>
              <a:ext uri="{FF2B5EF4-FFF2-40B4-BE49-F238E27FC236}">
                <a16:creationId xmlns:a16="http://schemas.microsoft.com/office/drawing/2014/main" id="{996F8F94-70C6-4D44-A480-55A00A29DB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661971"/>
              </p:ext>
            </p:extLst>
          </p:nvPr>
        </p:nvGraphicFramePr>
        <p:xfrm>
          <a:off x="205979" y="1721177"/>
          <a:ext cx="7612142" cy="3657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7612142">
                  <a:extLst>
                    <a:ext uri="{9D8B030D-6E8A-4147-A177-3AD203B41FA5}">
                      <a16:colId xmlns:a16="http://schemas.microsoft.com/office/drawing/2014/main" val="753921045"/>
                    </a:ext>
                  </a:extLst>
                </a:gridCol>
              </a:tblGrid>
              <a:tr h="134682">
                <a:tc>
                  <a:txBody>
                    <a:bodyPr/>
                    <a:lstStyle/>
                    <a:p>
                      <a:pPr algn="ctr"/>
                      <a:r>
                        <a:rPr lang="tr-TR" b="0" dirty="0"/>
                        <a:t>ASIL SINAVLAR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933476"/>
                  </a:ext>
                </a:extLst>
              </a:tr>
            </a:tbl>
          </a:graphicData>
        </a:graphic>
      </p:graphicFrame>
      <p:graphicFrame>
        <p:nvGraphicFramePr>
          <p:cNvPr id="9" name="Tablo 8">
            <a:extLst>
              <a:ext uri="{FF2B5EF4-FFF2-40B4-BE49-F238E27FC236}">
                <a16:creationId xmlns:a16="http://schemas.microsoft.com/office/drawing/2014/main" id="{115E85B9-A473-3580-6C1D-681D331168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838521"/>
              </p:ext>
            </p:extLst>
          </p:nvPr>
        </p:nvGraphicFramePr>
        <p:xfrm>
          <a:off x="7818121" y="1716097"/>
          <a:ext cx="4217669" cy="3708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217669">
                  <a:extLst>
                    <a:ext uri="{9D8B030D-6E8A-4147-A177-3AD203B41FA5}">
                      <a16:colId xmlns:a16="http://schemas.microsoft.com/office/drawing/2014/main" val="1354296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b="0" dirty="0"/>
                        <a:t>MAZERET SINAVLARI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4847012"/>
                  </a:ext>
                </a:extLst>
              </a:tr>
            </a:tbl>
          </a:graphicData>
        </a:graphic>
      </p:graphicFrame>
      <p:sp>
        <p:nvSpPr>
          <p:cNvPr id="11" name="Dikdörtgen 10">
            <a:extLst>
              <a:ext uri="{FF2B5EF4-FFF2-40B4-BE49-F238E27FC236}">
                <a16:creationId xmlns:a16="http://schemas.microsoft.com/office/drawing/2014/main" id="{EFBB9C7E-023E-2869-5534-D33667BDC92F}"/>
              </a:ext>
            </a:extLst>
          </p:cNvPr>
          <p:cNvSpPr/>
          <p:nvPr/>
        </p:nvSpPr>
        <p:spPr>
          <a:xfrm>
            <a:off x="24884" y="6483935"/>
            <a:ext cx="12191999" cy="365760"/>
          </a:xfrm>
          <a:prstGeom prst="rect">
            <a:avLst/>
          </a:prstGeom>
          <a:solidFill>
            <a:srgbClr val="E40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dirty="0"/>
              <a:t>EKİM 2024</a:t>
            </a:r>
          </a:p>
        </p:txBody>
      </p:sp>
      <p:sp>
        <p:nvSpPr>
          <p:cNvPr id="6" name="Dikdörtgen 5"/>
          <p:cNvSpPr/>
          <p:nvPr/>
        </p:nvSpPr>
        <p:spPr>
          <a:xfrm>
            <a:off x="4038702" y="731648"/>
            <a:ext cx="48110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4000" dirty="0">
                <a:solidFill>
                  <a:srgbClr val="002060"/>
                </a:solidFill>
              </a:rPr>
              <a:t>1.DÖNEM 1.SINAVLAR</a:t>
            </a:r>
          </a:p>
        </p:txBody>
      </p:sp>
      <p:cxnSp>
        <p:nvCxnSpPr>
          <p:cNvPr id="28" name="Düz Ok Bağlayıcısı 27"/>
          <p:cNvCxnSpPr/>
          <p:nvPr/>
        </p:nvCxnSpPr>
        <p:spPr>
          <a:xfrm flipH="1">
            <a:off x="320619" y="3420696"/>
            <a:ext cx="1544757" cy="201961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Metin kutusu 28"/>
          <p:cNvSpPr txBox="1"/>
          <p:nvPr/>
        </p:nvSpPr>
        <p:spPr>
          <a:xfrm>
            <a:off x="110307" y="5365649"/>
            <a:ext cx="5552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BAKANLIK TARAFINDAN MERKEZİ PUANLAMA YAPILACAK.</a:t>
            </a:r>
          </a:p>
        </p:txBody>
      </p:sp>
    </p:spTree>
    <p:extLst>
      <p:ext uri="{BB962C8B-B14F-4D97-AF65-F5344CB8AC3E}">
        <p14:creationId xmlns:p14="http://schemas.microsoft.com/office/powerpoint/2010/main" val="3308093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Emine AZDIKEN\Desktop\Resim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"/>
            <a:ext cx="12191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18" y="-34197"/>
            <a:ext cx="1122051" cy="1028700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4CC3E6F1-7BB3-0564-7E74-A33BE7418B93}"/>
              </a:ext>
            </a:extLst>
          </p:cNvPr>
          <p:cNvSpPr txBox="1">
            <a:spLocks/>
          </p:cNvSpPr>
          <p:nvPr/>
        </p:nvSpPr>
        <p:spPr>
          <a:xfrm>
            <a:off x="2365863" y="66310"/>
            <a:ext cx="8156740" cy="827686"/>
          </a:xfrm>
          <a:prstGeom prst="rect">
            <a:avLst/>
          </a:prstGeom>
        </p:spPr>
        <p:txBody>
          <a:bodyPr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914CD1C1-9DA9-61EA-F1B8-10EE7D4E1C41}"/>
              </a:ext>
            </a:extLst>
          </p:cNvPr>
          <p:cNvSpPr txBox="1"/>
          <p:nvPr/>
        </p:nvSpPr>
        <p:spPr>
          <a:xfrm>
            <a:off x="1305170" y="191185"/>
            <a:ext cx="10886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>
                <a:solidFill>
                  <a:schemeClr val="bg1"/>
                </a:solidFill>
              </a:rPr>
              <a:t>ORTAK YAZILI SINAVLAR UYGULAMA TAKVİMİ</a:t>
            </a: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EFBB9C7E-023E-2869-5534-D33667BDC92F}"/>
              </a:ext>
            </a:extLst>
          </p:cNvPr>
          <p:cNvSpPr/>
          <p:nvPr/>
        </p:nvSpPr>
        <p:spPr>
          <a:xfrm>
            <a:off x="0" y="6472503"/>
            <a:ext cx="12192000" cy="365761"/>
          </a:xfrm>
          <a:prstGeom prst="rect">
            <a:avLst/>
          </a:prstGeom>
          <a:solidFill>
            <a:srgbClr val="E40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dirty="0"/>
              <a:t>EKİM 2024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3F34FBC2-B979-1E6F-8920-26BE346AEAAB}"/>
              </a:ext>
            </a:extLst>
          </p:cNvPr>
          <p:cNvSpPr/>
          <p:nvPr/>
        </p:nvSpPr>
        <p:spPr>
          <a:xfrm>
            <a:off x="183119" y="1844824"/>
            <a:ext cx="1181838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tr-TR" sz="2400" dirty="0">
                <a:solidFill>
                  <a:srgbClr val="0070C0"/>
                </a:solidFill>
              </a:rPr>
              <a:t>6.SINIF MATEMATİK ortak yazılı sınavına </a:t>
            </a:r>
            <a:r>
              <a:rPr lang="tr-TR" sz="2400" dirty="0"/>
              <a:t>ait </a:t>
            </a:r>
            <a:r>
              <a:rPr lang="tr-TR" sz="2400" b="1" dirty="0"/>
              <a:t>öğrenci cevap kağıtlarının </a:t>
            </a:r>
            <a:r>
              <a:rPr lang="tr-TR" sz="2400" dirty="0"/>
              <a:t>basımı </a:t>
            </a:r>
          </a:p>
          <a:p>
            <a:pPr lvl="0"/>
            <a:r>
              <a:rPr lang="tr-TR" sz="2400" dirty="0">
                <a:solidFill>
                  <a:srgbClr val="FF0000"/>
                </a:solidFill>
              </a:rPr>
              <a:t>24 Ekim 2024 Perşembe </a:t>
            </a:r>
            <a:r>
              <a:rPr lang="tr-TR" sz="2400" dirty="0"/>
              <a:t>günü Ölçme Değerlendirme Merkezi tarafından tamamlanacaktır.</a:t>
            </a:r>
          </a:p>
          <a:p>
            <a:pPr lvl="0"/>
            <a:endParaRPr lang="tr-TR" sz="2400" dirty="0"/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tr-TR" sz="2400" dirty="0"/>
              <a:t>Sınav kutuları </a:t>
            </a:r>
            <a:r>
              <a:rPr lang="tr-TR" sz="2400" dirty="0">
                <a:solidFill>
                  <a:srgbClr val="FF0000"/>
                </a:solidFill>
              </a:rPr>
              <a:t>25 Ekim 2024 Cuma günü </a:t>
            </a:r>
            <a:r>
              <a:rPr lang="tr-TR" sz="2400" dirty="0"/>
              <a:t>İlçe Millî Eğitim Müdürlüklerince Ölçme Değerlendirme Merkezinden imza karşılığı teslim alınacaktır.</a:t>
            </a:r>
          </a:p>
          <a:p>
            <a:pPr marL="342900" lvl="0" indent="-342900">
              <a:buFont typeface="Wingdings" panose="05000000000000000000" pitchFamily="2" charset="2"/>
              <a:buChar char="q"/>
            </a:pPr>
            <a:endParaRPr lang="tr-TR" sz="24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tr-TR" sz="2400" dirty="0"/>
              <a:t>İl geneli uygulama süreciyle ilgili sınav kılavuzu İl Milli Eğitim Müdürlüğü tarafından resmi yazı ile 09.10.2024 Çarşamba günü ilçelere gönderilmiştir.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DBD04D60-E6F1-3B9C-9679-AB0780D0D610}"/>
              </a:ext>
            </a:extLst>
          </p:cNvPr>
          <p:cNvSpPr txBox="1"/>
          <p:nvPr/>
        </p:nvSpPr>
        <p:spPr>
          <a:xfrm>
            <a:off x="388598" y="5668291"/>
            <a:ext cx="114833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>
                <a:solidFill>
                  <a:srgbClr val="C00000"/>
                </a:solidFill>
              </a:rPr>
              <a:t>Not: </a:t>
            </a:r>
            <a:r>
              <a:rPr lang="tr-TR" sz="2000" dirty="0">
                <a:solidFill>
                  <a:srgbClr val="0070C0"/>
                </a:solidFill>
              </a:rPr>
              <a:t>SADECE 6.SINIF MATEMATİK YAZILI SINAVININ ÖĞRENCİ CK’LARI BASIMI VE DAĞITIMI YAPILACAKTIR. </a:t>
            </a:r>
            <a:r>
              <a:rPr lang="tr-TR" sz="2000" dirty="0">
                <a:solidFill>
                  <a:srgbClr val="C00000"/>
                </a:solidFill>
              </a:rPr>
              <a:t>SINAVLARIN YAZILI KAĞIDI BASIM VE ÇOĞALTIMI OKULLAR TARAFINDAN YAPILACAKTIR. </a:t>
            </a:r>
            <a:endParaRPr lang="tr-TR" sz="2000" i="1" dirty="0"/>
          </a:p>
        </p:txBody>
      </p:sp>
    </p:spTree>
    <p:extLst>
      <p:ext uri="{BB962C8B-B14F-4D97-AF65-F5344CB8AC3E}">
        <p14:creationId xmlns:p14="http://schemas.microsoft.com/office/powerpoint/2010/main" val="2061208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Emine AZDIKEN\Desktop\Resim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1"/>
            <a:ext cx="12191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18" y="-34197"/>
            <a:ext cx="1122051" cy="1028700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4CC3E6F1-7BB3-0564-7E74-A33BE7418B93}"/>
              </a:ext>
            </a:extLst>
          </p:cNvPr>
          <p:cNvSpPr txBox="1">
            <a:spLocks/>
          </p:cNvSpPr>
          <p:nvPr/>
        </p:nvSpPr>
        <p:spPr>
          <a:xfrm>
            <a:off x="2365863" y="66310"/>
            <a:ext cx="8156740" cy="827686"/>
          </a:xfrm>
          <a:prstGeom prst="rect">
            <a:avLst/>
          </a:prstGeom>
        </p:spPr>
        <p:txBody>
          <a:bodyPr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EFBB9C7E-023E-2869-5534-D33667BDC92F}"/>
              </a:ext>
            </a:extLst>
          </p:cNvPr>
          <p:cNvSpPr/>
          <p:nvPr/>
        </p:nvSpPr>
        <p:spPr>
          <a:xfrm>
            <a:off x="0" y="6472503"/>
            <a:ext cx="12192000" cy="365761"/>
          </a:xfrm>
          <a:prstGeom prst="rect">
            <a:avLst/>
          </a:prstGeom>
          <a:solidFill>
            <a:srgbClr val="E40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dirty="0"/>
              <a:t>EKİM 2024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04808A3D-64F2-EC52-24E3-C45E152C9446}"/>
              </a:ext>
            </a:extLst>
          </p:cNvPr>
          <p:cNvSpPr txBox="1"/>
          <p:nvPr/>
        </p:nvSpPr>
        <p:spPr>
          <a:xfrm>
            <a:off x="1305170" y="191185"/>
            <a:ext cx="10886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>
                <a:solidFill>
                  <a:schemeClr val="bg1"/>
                </a:solidFill>
              </a:rPr>
              <a:t>ORTAK YAZILI SINAVLAR UYGULAMA TAKVİMİ</a:t>
            </a:r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6A0AEAEB-1B9D-E986-2708-24F03A4CD735}"/>
              </a:ext>
            </a:extLst>
          </p:cNvPr>
          <p:cNvSpPr/>
          <p:nvPr/>
        </p:nvSpPr>
        <p:spPr>
          <a:xfrm>
            <a:off x="320006" y="1028184"/>
            <a:ext cx="39090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800" b="1" dirty="0">
                <a:solidFill>
                  <a:srgbClr val="C00000"/>
                </a:solidFill>
              </a:rPr>
              <a:t>SINAV ÖNCESİ SÜREÇ:</a:t>
            </a:r>
            <a:endParaRPr lang="tr-TR" sz="2800" dirty="0"/>
          </a:p>
        </p:txBody>
      </p:sp>
      <p:graphicFrame>
        <p:nvGraphicFramePr>
          <p:cNvPr id="13" name="Tablo 12">
            <a:extLst>
              <a:ext uri="{FF2B5EF4-FFF2-40B4-BE49-F238E27FC236}">
                <a16:creationId xmlns:a16="http://schemas.microsoft.com/office/drawing/2014/main" id="{0B05EC2E-CA2A-1E8F-EC96-5D7D9F682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903849"/>
              </p:ext>
            </p:extLst>
          </p:nvPr>
        </p:nvGraphicFramePr>
        <p:xfrm>
          <a:off x="388599" y="1542748"/>
          <a:ext cx="11483395" cy="4272351"/>
        </p:xfrm>
        <a:graphic>
          <a:graphicData uri="http://schemas.openxmlformats.org/drawingml/2006/table">
            <a:tbl>
              <a:tblPr firstRow="1" bandRow="1" bandCol="1">
                <a:tableStyleId>{F2DE63D5-997A-4646-A377-4702673A728D}</a:tableStyleId>
              </a:tblPr>
              <a:tblGrid>
                <a:gridCol w="7185424">
                  <a:extLst>
                    <a:ext uri="{9D8B030D-6E8A-4147-A177-3AD203B41FA5}">
                      <a16:colId xmlns:a16="http://schemas.microsoft.com/office/drawing/2014/main" val="2446475442"/>
                    </a:ext>
                  </a:extLst>
                </a:gridCol>
                <a:gridCol w="4297971">
                  <a:extLst>
                    <a:ext uri="{9D8B030D-6E8A-4147-A177-3AD203B41FA5}">
                      <a16:colId xmlns:a16="http://schemas.microsoft.com/office/drawing/2014/main" val="480904329"/>
                    </a:ext>
                  </a:extLst>
                </a:gridCol>
              </a:tblGrid>
              <a:tr h="596961">
                <a:tc>
                  <a:txBody>
                    <a:bodyPr/>
                    <a:lstStyle/>
                    <a:p>
                      <a:pPr algn="ctr"/>
                      <a:r>
                        <a:rPr lang="tr-TR" sz="2400" b="0" dirty="0">
                          <a:solidFill>
                            <a:schemeClr val="bg1"/>
                          </a:solidFill>
                        </a:rPr>
                        <a:t>YAPILACAK İŞLEMLER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0" dirty="0">
                          <a:solidFill>
                            <a:schemeClr val="bg1"/>
                          </a:solidFill>
                        </a:rPr>
                        <a:t>SORUMLU BİRİM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0942732"/>
                  </a:ext>
                </a:extLst>
              </a:tr>
              <a:tr h="612565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tr-TR" sz="2000" dirty="0"/>
                        <a:t>Öğrenci</a:t>
                      </a:r>
                      <a:r>
                        <a:rPr lang="tr-TR" sz="2000" baseline="0" dirty="0"/>
                        <a:t> CK</a:t>
                      </a:r>
                      <a:r>
                        <a:rPr lang="tr-TR" sz="2000" dirty="0"/>
                        <a:t> Basımı (21-24 Ekim 2024)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/>
                        <a:t>Kocaeli Ölçme Değerlendirme Merkezi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809031"/>
                  </a:ext>
                </a:extLst>
              </a:tr>
              <a:tr h="612565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tr-TR" sz="2000" dirty="0"/>
                        <a:t>Salon Yoklama Listelerinin Basımı (24 Ekim 2024)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/>
                        <a:t>Kocaeli Ölçme Değerlendirme Merkezi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081924"/>
                  </a:ext>
                </a:extLst>
              </a:tr>
              <a:tr h="612565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tr-TR" sz="2000" dirty="0"/>
                        <a:t>Okul Sınav Poşetlerinin Hazırlanması (24 Ekim 2024)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/>
                        <a:t>Kocaeli Ölçme Değerlendirme Merkezi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1624351"/>
                  </a:ext>
                </a:extLst>
              </a:tr>
              <a:tr h="612565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tr-TR" sz="2000" dirty="0"/>
                        <a:t>İlçe Sınav Kutularının Hazırlanması (22-24 Ekim 2024)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/>
                        <a:t>Kocaeli Ölçme Değerlendirme Merkezi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50567"/>
                  </a:ext>
                </a:extLst>
              </a:tr>
              <a:tr h="612565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tr-TR" sz="2000" dirty="0"/>
                        <a:t>İlçe Sınav Kutularının İlçelere Teslimi (25 Ekim 2024 Cuma)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2000" dirty="0"/>
                        <a:t>İlçe Milli Eğitim Müdürlükleri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165220"/>
                  </a:ext>
                </a:extLst>
              </a:tr>
              <a:tr h="612565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tr-TR" sz="2000" dirty="0"/>
                        <a:t>Okul Sınav Poşetlerinin Okullara Teslimi (28 Ekim 2024 Pazartesi)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/>
                        <a:t>İlçe Milli Eğitim Müdürlükleri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73118"/>
                  </a:ext>
                </a:extLst>
              </a:tr>
            </a:tbl>
          </a:graphicData>
        </a:graphic>
      </p:graphicFrame>
      <p:sp>
        <p:nvSpPr>
          <p:cNvPr id="19" name="Metin kutusu 18">
            <a:extLst>
              <a:ext uri="{FF2B5EF4-FFF2-40B4-BE49-F238E27FC236}">
                <a16:creationId xmlns:a16="http://schemas.microsoft.com/office/drawing/2014/main" id="{9E5856FE-1D83-194E-EA94-D3E5C21B4C32}"/>
              </a:ext>
            </a:extLst>
          </p:cNvPr>
          <p:cNvSpPr txBox="1"/>
          <p:nvPr/>
        </p:nvSpPr>
        <p:spPr>
          <a:xfrm>
            <a:off x="320006" y="5806039"/>
            <a:ext cx="1148339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>
                <a:solidFill>
                  <a:srgbClr val="C00000"/>
                </a:solidFill>
              </a:rPr>
              <a:t>Not: </a:t>
            </a:r>
            <a:r>
              <a:rPr lang="tr-TR" sz="2000" i="1" u="sng" dirty="0">
                <a:solidFill>
                  <a:srgbClr val="0070C0"/>
                </a:solidFill>
              </a:rPr>
              <a:t>SINAV GÜVENLİK KUTULARININ İLÇELERE TESLİMİNDEN SONRAKİ SÜREÇTE SORUMLULUK İLÇE MİLLİ EĞİTİM MÜDÜRLÜKLERİ VE OKUL MÜDÜRLÜKLERİNE AİTTİR. </a:t>
            </a:r>
          </a:p>
        </p:txBody>
      </p:sp>
    </p:spTree>
    <p:extLst>
      <p:ext uri="{BB962C8B-B14F-4D97-AF65-F5344CB8AC3E}">
        <p14:creationId xmlns:p14="http://schemas.microsoft.com/office/powerpoint/2010/main" val="1693731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 descr="C:\Users\Emine AZDIKEN\Desktop\Resim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"/>
            <a:ext cx="12191999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Resi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118" y="-34197"/>
            <a:ext cx="1122051" cy="1028700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4CC3E6F1-7BB3-0564-7E74-A33BE7418B93}"/>
              </a:ext>
            </a:extLst>
          </p:cNvPr>
          <p:cNvSpPr txBox="1">
            <a:spLocks/>
          </p:cNvSpPr>
          <p:nvPr/>
        </p:nvSpPr>
        <p:spPr>
          <a:xfrm>
            <a:off x="2365863" y="66310"/>
            <a:ext cx="8156740" cy="827686"/>
          </a:xfrm>
          <a:prstGeom prst="rect">
            <a:avLst/>
          </a:prstGeom>
        </p:spPr>
        <p:txBody>
          <a:bodyPr>
            <a:no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tr-TR" sz="2000" b="1" dirty="0">
              <a:solidFill>
                <a:schemeClr val="bg1"/>
              </a:solidFill>
            </a:endParaRPr>
          </a:p>
        </p:txBody>
      </p:sp>
      <p:sp>
        <p:nvSpPr>
          <p:cNvPr id="11" name="Dikdörtgen 10">
            <a:extLst>
              <a:ext uri="{FF2B5EF4-FFF2-40B4-BE49-F238E27FC236}">
                <a16:creationId xmlns:a16="http://schemas.microsoft.com/office/drawing/2014/main" id="{EFBB9C7E-023E-2869-5534-D33667BDC92F}"/>
              </a:ext>
            </a:extLst>
          </p:cNvPr>
          <p:cNvSpPr/>
          <p:nvPr/>
        </p:nvSpPr>
        <p:spPr>
          <a:xfrm>
            <a:off x="0" y="6472503"/>
            <a:ext cx="12192000" cy="365761"/>
          </a:xfrm>
          <a:prstGeom prst="rect">
            <a:avLst/>
          </a:prstGeom>
          <a:solidFill>
            <a:srgbClr val="E409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r-TR" dirty="0"/>
              <a:t>EKİM 2024</a:t>
            </a:r>
          </a:p>
        </p:txBody>
      </p:sp>
      <p:sp>
        <p:nvSpPr>
          <p:cNvPr id="4" name="Metin kutusu 3">
            <a:extLst>
              <a:ext uri="{FF2B5EF4-FFF2-40B4-BE49-F238E27FC236}">
                <a16:creationId xmlns:a16="http://schemas.microsoft.com/office/drawing/2014/main" id="{04808A3D-64F2-EC52-24E3-C45E152C9446}"/>
              </a:ext>
            </a:extLst>
          </p:cNvPr>
          <p:cNvSpPr txBox="1"/>
          <p:nvPr/>
        </p:nvSpPr>
        <p:spPr>
          <a:xfrm>
            <a:off x="1305170" y="191185"/>
            <a:ext cx="108868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dirty="0">
                <a:solidFill>
                  <a:schemeClr val="bg1"/>
                </a:solidFill>
              </a:rPr>
              <a:t>ORTAK YAZILI SINAVLAR UYGULAMA TAKVİMİ</a:t>
            </a:r>
          </a:p>
        </p:txBody>
      </p:sp>
      <p:sp>
        <p:nvSpPr>
          <p:cNvPr id="10" name="Dikdörtgen 9">
            <a:extLst>
              <a:ext uri="{FF2B5EF4-FFF2-40B4-BE49-F238E27FC236}">
                <a16:creationId xmlns:a16="http://schemas.microsoft.com/office/drawing/2014/main" id="{6A0AEAEB-1B9D-E986-2708-24F03A4CD735}"/>
              </a:ext>
            </a:extLst>
          </p:cNvPr>
          <p:cNvSpPr/>
          <p:nvPr/>
        </p:nvSpPr>
        <p:spPr>
          <a:xfrm>
            <a:off x="237242" y="915495"/>
            <a:ext cx="43408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800" b="1" dirty="0">
                <a:solidFill>
                  <a:srgbClr val="C00000"/>
                </a:solidFill>
              </a:rPr>
              <a:t>SINAV UYGULAMA SÜRECİ:</a:t>
            </a:r>
            <a:endParaRPr lang="tr-TR" sz="2800" dirty="0"/>
          </a:p>
        </p:txBody>
      </p:sp>
      <p:graphicFrame>
        <p:nvGraphicFramePr>
          <p:cNvPr id="13" name="Tablo 12">
            <a:extLst>
              <a:ext uri="{FF2B5EF4-FFF2-40B4-BE49-F238E27FC236}">
                <a16:creationId xmlns:a16="http://schemas.microsoft.com/office/drawing/2014/main" id="{0B05EC2E-CA2A-1E8F-EC96-5D7D9F682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815059"/>
              </p:ext>
            </p:extLst>
          </p:nvPr>
        </p:nvGraphicFramePr>
        <p:xfrm>
          <a:off x="183119" y="1326848"/>
          <a:ext cx="11771640" cy="4553605"/>
        </p:xfrm>
        <a:graphic>
          <a:graphicData uri="http://schemas.openxmlformats.org/drawingml/2006/table">
            <a:tbl>
              <a:tblPr firstRow="1" bandRow="1" bandCol="1">
                <a:tableStyleId>{F2DE63D5-997A-4646-A377-4702673A728D}</a:tableStyleId>
              </a:tblPr>
              <a:tblGrid>
                <a:gridCol w="7525781">
                  <a:extLst>
                    <a:ext uri="{9D8B030D-6E8A-4147-A177-3AD203B41FA5}">
                      <a16:colId xmlns:a16="http://schemas.microsoft.com/office/drawing/2014/main" val="2446475442"/>
                    </a:ext>
                  </a:extLst>
                </a:gridCol>
                <a:gridCol w="4245859">
                  <a:extLst>
                    <a:ext uri="{9D8B030D-6E8A-4147-A177-3AD203B41FA5}">
                      <a16:colId xmlns:a16="http://schemas.microsoft.com/office/drawing/2014/main" val="480904329"/>
                    </a:ext>
                  </a:extLst>
                </a:gridCol>
              </a:tblGrid>
              <a:tr h="552997">
                <a:tc>
                  <a:txBody>
                    <a:bodyPr/>
                    <a:lstStyle/>
                    <a:p>
                      <a:pPr algn="ctr"/>
                      <a:r>
                        <a:rPr lang="tr-TR" sz="2400" b="0" dirty="0">
                          <a:solidFill>
                            <a:schemeClr val="bg1"/>
                          </a:solidFill>
                        </a:rPr>
                        <a:t>YAPILACAK İŞLEMLER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400" b="0" dirty="0">
                          <a:solidFill>
                            <a:schemeClr val="bg1"/>
                          </a:solidFill>
                        </a:rPr>
                        <a:t>SORUMLU BİRİM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0942732"/>
                  </a:ext>
                </a:extLst>
              </a:tr>
              <a:tr h="74869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tr-TR" sz="2000" dirty="0"/>
                        <a:t>6. Sınıf Türkçe ve 9. Sınıf T.D.E. Ortak Yazılı Kağıtlarının Sisteme Yüklenmesi(</a:t>
                      </a:r>
                      <a:r>
                        <a:rPr lang="tr-TR" sz="2000" dirty="0">
                          <a:solidFill>
                            <a:srgbClr val="FF0000"/>
                          </a:solidFill>
                          <a:hlinkClick r:id="rId4"/>
                        </a:rPr>
                        <a:t>https://ortakyazilisinav.meb.gov.tr</a:t>
                      </a:r>
                      <a:r>
                        <a:rPr lang="tr-TR" sz="2000" dirty="0"/>
                        <a:t>) (30 Ekim</a:t>
                      </a:r>
                      <a:r>
                        <a:rPr lang="tr-TR" sz="2000" baseline="0" dirty="0"/>
                        <a:t> 2024</a:t>
                      </a:r>
                      <a:r>
                        <a:rPr lang="tr-TR" sz="2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sz="2000" dirty="0"/>
                        <a:t>Milli Eğitim Bakanlığı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809031"/>
                  </a:ext>
                </a:extLst>
              </a:tr>
              <a:tr h="74869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tr-TR" sz="2000" dirty="0"/>
                        <a:t>6. Sınıf Türkçe ve 9. Sınıf T.D.E. Ortak Yazılı Sınav Uygulaması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tr-TR" sz="2000" dirty="0"/>
                        <a:t>(30 Ekim</a:t>
                      </a:r>
                      <a:r>
                        <a:rPr lang="tr-TR" sz="2000" baseline="0" dirty="0"/>
                        <a:t> 2024 </a:t>
                      </a:r>
                      <a:r>
                        <a:rPr lang="tr-TR" sz="2000" dirty="0"/>
                        <a:t>Çarşamba)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/>
                        <a:t>Okul Müdürlükleri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081924"/>
                  </a:ext>
                </a:extLst>
              </a:tr>
              <a:tr h="74869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tr-TR" sz="2000" dirty="0"/>
                        <a:t>6. Sınıf ve</a:t>
                      </a:r>
                      <a:r>
                        <a:rPr lang="tr-TR" sz="2000" baseline="0" dirty="0"/>
                        <a:t> </a:t>
                      </a:r>
                      <a:r>
                        <a:rPr lang="tr-TR" sz="2000" dirty="0"/>
                        <a:t>9. Sınıf Matematik Ortak Yazılı Kağıtlarının Sisteme Yüklenmesi(</a:t>
                      </a:r>
                      <a:r>
                        <a:rPr lang="tr-TR" sz="2000" dirty="0">
                          <a:solidFill>
                            <a:srgbClr val="FF0000"/>
                          </a:solidFill>
                          <a:hlinkClick r:id="rId4"/>
                        </a:rPr>
                        <a:t>https://ortakyazilisinav.meb.gov.tr</a:t>
                      </a:r>
                      <a:r>
                        <a:rPr lang="tr-TR" sz="2000" dirty="0"/>
                        <a:t>) (31 Ekim 2024)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sz="2000" dirty="0"/>
                        <a:t>Milli Eğitim Bakanlığı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1624351"/>
                  </a:ext>
                </a:extLst>
              </a:tr>
              <a:tr h="74869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tr-TR" sz="2000" dirty="0"/>
                        <a:t>6. Sınıf Matematik ve 9. Sınıf Matematik Ortak Yazılı Sınav Uygulaması (31 Ekim 2024 Perşembe)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2000" dirty="0"/>
                        <a:t>Okul Müdürlükleri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250567"/>
                  </a:ext>
                </a:extLst>
              </a:tr>
              <a:tr h="748692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tr-TR" sz="2000" dirty="0"/>
                        <a:t>İl Geneli Ortak Yazılı Kağıtlarının Sisteme Yüklenmesi (</a:t>
                      </a:r>
                      <a:r>
                        <a:rPr lang="tr-TR" sz="2000" dirty="0">
                          <a:solidFill>
                            <a:srgbClr val="FF0000"/>
                          </a:solidFill>
                          <a:hlinkClick r:id="rId5"/>
                        </a:rPr>
                        <a:t>kocaeliodm.meb.gov.tr</a:t>
                      </a:r>
                      <a:r>
                        <a:rPr lang="tr-TR" sz="2000" dirty="0"/>
                        <a:t>)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tr-TR" sz="2000" dirty="0"/>
                        <a:t>(</a:t>
                      </a:r>
                      <a:r>
                        <a:rPr lang="tr-TR" sz="18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Ortak Yazılı Sınav Kılavuzu Uygulama Takviminde</a:t>
                      </a:r>
                      <a:r>
                        <a:rPr lang="tr-TR" sz="1800" kern="1200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Yer Alan Tarihlere Göre</a:t>
                      </a:r>
                      <a:r>
                        <a:rPr lang="tr-TR" sz="2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tr-TR" sz="2000" dirty="0"/>
                        <a:t>Kocaeli Ölçme Değerlendirme Merkezi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165220"/>
                  </a:ext>
                </a:extLst>
              </a:tr>
            </a:tbl>
          </a:graphicData>
        </a:graphic>
      </p:graphicFrame>
      <p:sp>
        <p:nvSpPr>
          <p:cNvPr id="5" name="Metin kutusu 4">
            <a:extLst>
              <a:ext uri="{FF2B5EF4-FFF2-40B4-BE49-F238E27FC236}">
                <a16:creationId xmlns:a16="http://schemas.microsoft.com/office/drawing/2014/main" id="{F40AFD27-A6EE-9C3B-5130-D0C2BC7A3D5A}"/>
              </a:ext>
            </a:extLst>
          </p:cNvPr>
          <p:cNvSpPr txBox="1"/>
          <p:nvPr/>
        </p:nvSpPr>
        <p:spPr>
          <a:xfrm>
            <a:off x="757924" y="5991812"/>
            <a:ext cx="91253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800" dirty="0">
                <a:solidFill>
                  <a:srgbClr val="FF0000"/>
                </a:solidFill>
              </a:rPr>
              <a:t>NOT: YAZILI KAĞITLARI SİSTEMDEN SAAT 07.40’tan İTİBAREN</a:t>
            </a:r>
          </a:p>
        </p:txBody>
      </p:sp>
    </p:spTree>
    <p:extLst>
      <p:ext uri="{BB962C8B-B14F-4D97-AF65-F5344CB8AC3E}">
        <p14:creationId xmlns:p14="http://schemas.microsoft.com/office/powerpoint/2010/main" val="2336352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1063</TotalTime>
  <Words>1366</Words>
  <Application>Microsoft Office PowerPoint</Application>
  <PresentationFormat>Geniş ekran</PresentationFormat>
  <Paragraphs>296</Paragraphs>
  <Slides>14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1" baseType="lpstr">
      <vt:lpstr>Aptos Narrow</vt:lpstr>
      <vt:lpstr>Arial</vt:lpstr>
      <vt:lpstr>Calibri</vt:lpstr>
      <vt:lpstr>Calibri Light</vt:lpstr>
      <vt:lpstr>Times New Roman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Ismail KARADANA</dc:creator>
  <cp:lastModifiedBy>Melih ZENCİR</cp:lastModifiedBy>
  <cp:revision>197</cp:revision>
  <dcterms:created xsi:type="dcterms:W3CDTF">2023-10-02T08:48:00Z</dcterms:created>
  <dcterms:modified xsi:type="dcterms:W3CDTF">2024-10-17T06:49:18Z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722381398DE845C896E72E909B4C2DE1_13</vt:lpwstr>
  </property>
  <property fmtid="{D5CDD505-2E9C-101B-9397-08002B2CF9AE}" pid="3" name="KSOProductBuildVer">
    <vt:lpwstr>1033-12.2.0.13215</vt:lpwstr>
  </property>
</Properties>
</file>